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2"/>
  </p:notes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59" r:id="rId21"/>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121" d="100"/>
          <a:sy n="121" d="100"/>
        </p:scale>
        <p:origin x="22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None/>
            </a:pPr>
            <a:r>
              <a:rPr lang="uk-UA" sz="1200">
                <a:solidFill>
                  <a:srgbClr val="000000"/>
                </a:solidFill>
                <a:latin typeface="Arial"/>
                <a:ea typeface="Arial"/>
                <a:cs typeface="Arial"/>
                <a:sym typeface="Arial"/>
              </a:rPr>
              <a:t>Привітання (5 хв). Мета тренінгу: домовитися про спільне розуміння меж правомірного використання ШІ в навчанні та науці КНУ після введення в дію Закону України «Про академічну доброчесність» (№ 4742-IX) і Положення КНУ про використання ШІ. Орієнтовний таймінг: вступ 5 хв; питання 1 — 15; питання 2 — 15; питання 3 — 25 (з розбором кейсів); питання 4 — 10; питання 5 — 10; підсумки та відповіді на запитання — 10. Разом 90 хв.</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None/>
            </a:pPr>
            <a:r>
              <a:rPr lang="uk-UA" sz="1200">
                <a:solidFill>
                  <a:srgbClr val="000000"/>
                </a:solidFill>
                <a:latin typeface="Arial"/>
                <a:ea typeface="Arial"/>
                <a:cs typeface="Arial"/>
                <a:sym typeface="Arial"/>
              </a:rPr>
              <a:t>Регламент див. у нотатках до слайда 1. Підкреслити: говоримо не про «заборону ШІ», а про межі та правила. Усі норми цитуються за чинними редакціями станом на жовтень 2026 року. Умовні скорочення в презентації: Положення про ШІ — Положення про використання ШІ при реалізації освітніх програм; Положення про систему АД — Положення про систему забезпечення академічної доброчесності; Рада з АД — Рада з академічної доброчесності.</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None/>
            </a:pPr>
            <a:r>
              <a:rPr lang="uk-UA" sz="1200">
                <a:solidFill>
                  <a:srgbClr val="000000"/>
                </a:solidFill>
                <a:latin typeface="Arial"/>
                <a:ea typeface="Arial"/>
                <a:cs typeface="Arial"/>
                <a:sym typeface="Arial"/>
              </a:rPr>
              <a:t>До 2026 року академічна доброчесність регулювалася переважно статтею 42 Закону «Про освіту» (2017) та окремими нормами Закону «Про вищу освіту». Закон № 4742-IX — перший окремий закон: він розширює коло суб’єктів (додано вступників, експертів, організаторів конкурсів), закріплює цінності та принципи, детально описує види порушень (ст. 23–36) і процедуру (ст. 37–40). Акцент: презумпція доброчесності (ч. 3 ст. 17) — порушення вважається встановленим лише за процедурою.</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None/>
            </a:pPr>
            <a:r>
              <a:rPr lang="uk-UA" sz="1200">
                <a:solidFill>
                  <a:srgbClr val="000000"/>
                </a:solidFill>
                <a:latin typeface="Arial"/>
                <a:ea typeface="Arial"/>
                <a:cs typeface="Arial"/>
                <a:sym typeface="Arial"/>
              </a:rPr>
              <a:t>Пояснити, що доброчесність — спільна відповідальність трьох сторін. Для КНУ: внутрішня система описана в Положенні про систему забезпечення академічної доброчесності, Етичному кодексі та Положенні про використання ШІ при реалізації освітніх програм (п. 1.1.1: обов’язкове для всіх учасників освітнього процесу). Акцент для викладачів: перевірити, чи визначено у робочих програмах рівень використання ШІ. Нагадати: вимога зазначати рівень у робочих програмах діє з 2026/2027 н.р. (п. 9.3).</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None/>
            </a:pPr>
            <a:r>
              <a:rPr lang="uk-UA" sz="1200">
                <a:solidFill>
                  <a:srgbClr val="000000"/>
                </a:solidFill>
                <a:latin typeface="Arial"/>
                <a:ea typeface="Arial"/>
                <a:cs typeface="Arial"/>
                <a:sym typeface="Arial"/>
              </a:rPr>
              <a:t>Коротко оглянути перелік, зупинитися на ст. 29: це перший в українському законодавстві окремий склад порушення, пов’язаний із ШІ. Ключове слово — «без зазначення»: закон не забороняє ШІ, а карає приховування. Приклад: аспірант згенерував огляд літератури та додав реальні посилання — це ст. 29 (не зазначив) і потенційно ст. 27 (якщо посилання вигадані).</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None/>
            </a:pPr>
            <a:r>
              <a:rPr lang="uk-UA" sz="1200">
                <a:solidFill>
                  <a:srgbClr val="000000"/>
                </a:solidFill>
                <a:latin typeface="Arial"/>
                <a:ea typeface="Arial"/>
                <a:cs typeface="Arial"/>
                <a:sym typeface="Arial"/>
              </a:rPr>
              <a:t>Підкреслити градацію: закон вимагає пріоритету профілактики, тож для першого незначного порушення логічні виховні заходи; внутрішні акти КНУ диференціюють санкції за рівнем освіти, роком навчання та повторністю (ч. 8 ст. 22). Відповідальність викладача не менша, ніж здобувача: доцент, який публікує статтю, повністю згенеровану ШІ, без зазначення — ст. 29 + позбавлення права бути керівником на 1–3 роки (пп. 7 п. 5.4 Положення про систему АД). Викладач, який занижує оцінку «за детектором» без процедури, ризикує сам стати суб’єктом порушення за ст. 30. Приклад для здобувачів: випускник подав магістерську з фабрикованими результатами опитування — через два роки роботодавець надсилає повідомлення; процедура ст. 37 відкривається, ступінь під загрозою.</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None/>
            </a:pPr>
            <a:r>
              <a:rPr lang="uk-UA" sz="1200">
                <a:solidFill>
                  <a:srgbClr val="000000"/>
                </a:solidFill>
                <a:latin typeface="Arial"/>
                <a:ea typeface="Arial"/>
                <a:cs typeface="Arial"/>
                <a:sym typeface="Arial"/>
              </a:rPr>
              <a:t>Ключова думка: підозра — не доказ. Показники ШІ-детекторів мають високу частку хибних спрацювань, особливо для неносіїв мови; вони не є «фактичними даними, які можна перевірити». Доказова база: усна співбесіда, чернетки та історія версій, перевірка посилань, порівняння з попередніми роботами. Для керівників закладів повідомлення подаються до НАЗЯВО (ст. 39); щодо ступенів і звань — до закладу, де їх присуджено (ст. 40).</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None/>
            </a:pPr>
            <a:r>
              <a:rPr lang="uk-UA" sz="1200">
                <a:solidFill>
                  <a:srgbClr val="000000"/>
                </a:solidFill>
                <a:latin typeface="Arial"/>
                <a:ea typeface="Arial"/>
                <a:cs typeface="Arial"/>
                <a:sym typeface="Arial"/>
              </a:rPr>
              <a:t>Положення про використання ШІ при реалізації освітніх програм затверджене Вченою радою 02.03.2026 (протокол № 8) і введене в дію наказом ректора № 154-32 від 05.03.2026; проєкт схвалено Науково-методичною радою 19.02.2026. Три документи з доброчесності ухвалені Вченою радою 29.06.2026, введені в дію наказом № 775-32 і чинні з 31.07.2026 — одночасно з введенням у дію Закону № 4742-IX. Зауважити: п. 1.4 і 7.2 Положення про ШІ посилаються на Положення 2022 року про забезпечення дотримання академічної доброчесності та Положення 2020 року про запобігання плагіату — з 31.07.2026 ці відсилання слід читати разом із новим Положенням про систему забезпечення академічної доброчесності. Контроль за дотриманням Положення про ШІ: проректор з науково-педагогічної роботи, навчально-методичний відділ, керівники факультетів/інститутів (п. 9.6).</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None/>
            </a:pPr>
            <a:r>
              <a:rPr lang="uk-UA" sz="1200">
                <a:solidFill>
                  <a:srgbClr val="000000"/>
                </a:solidFill>
                <a:latin typeface="Arial"/>
                <a:ea typeface="Arial"/>
                <a:cs typeface="Arial"/>
                <a:sym typeface="Arial"/>
              </a:rPr>
              <a:t>Ключові джерела: Закон № 4742-IX (ст. 29); Закон № 2811-IX (ст. 1, 33) — право sui generis на неоригінальні об’єкти, згенеровані комп’ютерною програмою; UNESCO Guidance for generative AI in education and research (2023); OECD AI Principles (2019, оновлено 2024); WIPO «Generative AI: Navigating IP» (2024); EC Living guidelines on the responsible use of generative AI in research (v3, травень 2026); COPE Authorship and AI tools (2023). Підкреслити: авторське право і академічна доброчесність — різні режими: текст ШІ може не порушувати авторське право, але його подання як власного — порушення доброчесності.</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None/>
            </a:pPr>
            <a:r>
              <a:rPr lang="uk-UA" sz="1200">
                <a:solidFill>
                  <a:srgbClr val="000000"/>
                </a:solidFill>
                <a:latin typeface="Arial"/>
                <a:ea typeface="Arial"/>
                <a:cs typeface="Arial"/>
                <a:sym typeface="Arial"/>
              </a:rPr>
              <a:t>Це серцевина університетської політики. Три практичні наслідки: (1) якщо в робочій програмі про ШІ нічого не сказано — діє рівень 1, повна заборона для оцінюваних завдань; (2) на рівнях 2 і 3 декларування обов’язкове (п. 5.2), а факт дозволеного використання сам по собі не знижує оцінку (п. 6.1.2); (3) будь-який інструмент, що генерує контент, зокрема з вебпошуком, вважається генеративним ШІ (п. 3.2). Поза оцінюваними завданнями здобувачі вільні використовувати ШІ для пошуку, аналізу матеріалів і планування навчання (п. 3.1). Колізію п. 3.2.1 / п. 3.4.1 винесено на слайд: наша позиція — п. 3.4 сформульовано як спеціальну норму («незалежно від визначеного рівня»), тому практично орфографія, переклад і форматування дозволені, якщо робоча програма прямо не забороняє; але найнадійніше — прописати явно. Приклад: у курсі з академічного письма встановлено рівень 1, у курсі з аналізу даних — рівень 3; один і той самий промпт у першому випадку — порушення, у другому — норма за умови декларації.</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None/>
            </a:pPr>
            <a:r>
              <a:rPr lang="uk-UA" sz="1200">
                <a:solidFill>
                  <a:srgbClr val="000000"/>
                </a:solidFill>
                <a:latin typeface="Arial"/>
                <a:ea typeface="Arial"/>
                <a:cs typeface="Arial"/>
                <a:sym typeface="Arial"/>
              </a:rPr>
              <a:t>Це практичний слайд для викладачів — формулювання орієнтовні, їх варто узгодити з методичною комісією факультету. Нагадати: рівень 2 передбачає обов’язкову декларацію або «визначений порядок посилання на інструменти» (п. 3.2.2); рівень 3 — «чітке зазначення» та за потреби звіт/логи (п. 3.2.3). Критерії оцінювання не змінюються через використання ШІ (п. 6.2): оцінюється досягнення результатів навчання, самостійність, обґрунтованість, коректність методів. Структурний підрозділ відповідає за відображення рівнів у робочих програмах і повідомлення здобувачам, зокрема через LMS (п. 4.3).</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None/>
            </a:pPr>
            <a:r>
              <a:rPr lang="uk-UA" sz="1200">
                <a:solidFill>
                  <a:srgbClr val="000000"/>
                </a:solidFill>
                <a:latin typeface="Arial"/>
                <a:ea typeface="Arial"/>
                <a:cs typeface="Arial"/>
                <a:sym typeface="Arial"/>
              </a:rPr>
              <a:t>Пройти рядок за рядком, коментуючи логіку розміщення. Підкреслити принцип Положення: одна й та сама дія (наприклад, генерація коду) дозволена за рівня 3, обмежена за рівня 2 і заборонена за рівня 1. Винятки п. 3.4.1 (орфографія, машинний переклад, форматування, автодоповнення, засоби доступності) діють незалежно від рівня, але не звільняють від персональної відповідальності (п. 3.4.3). Останній рядок виходить за межі Положення про ШІ (воно стосується освітніх програм) — для наукових публікацій діють Закон, Положення про систему АД і політики видань. Приклад: переклад абзацу для курсової зі збереженням змісту — дозволено завжди; переклад усієї чужої статті й подання як власної — ст. 24 і ст. 29.</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None/>
            </a:pPr>
            <a:r>
              <a:rPr lang="uk-UA" sz="1200">
                <a:solidFill>
                  <a:srgbClr val="000000"/>
                </a:solidFill>
                <a:latin typeface="Arial"/>
                <a:ea typeface="Arial"/>
                <a:cs typeface="Arial"/>
                <a:sym typeface="Arial"/>
              </a:rPr>
              <a:t>Розібрати три ситуації послідовно, пояснюючи логіку висновку. Студентка: показати, як відповідь змінюється залежно від рівня 1/2/3 — саме тому рівень має бути доведений на першому занятті (п. 9.3). Аспірант: дисертація — кваліфікаційна робота освітньо-наукової програми, тож діють і рівень для атестації (п. 3.3), і ст. 29 Закону. Доцент: Положення допускає ШІ як допоміжний інструмент оцінювання та зворотного зв’язку (п. 1.2), але за умов підконтрольності людині, конфіденційності та підзвітності (п. 2.1); рішення щодо оцінки ухвалює викладач за спрощеною процедурою п. 7.3.1 — повідомлення, пояснення здобувача, обґрунтоване рішення, право на апеляцію.</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None/>
            </a:pPr>
            <a:r>
              <a:rPr lang="uk-UA" sz="1200">
                <a:solidFill>
                  <a:srgbClr val="000000"/>
                </a:solidFill>
                <a:latin typeface="Arial"/>
                <a:ea typeface="Arial"/>
                <a:cs typeface="Arial"/>
                <a:sym typeface="Arial"/>
              </a:rPr>
              <a:t>Акцент: більшість «червоних ліній» існувала і до ШІ — фабрикація, списування, недоброчесне оцінювання. ШІ змінив масштаб і легкість порушення. Нове — ст. 29 Закону, перелік порушень рівня використання ШІ у п. 7.1 Положення КНУ (використання всупереч рівню; недекларування; згенероване як власне без адаптації; неправомірна перевага; недостовірна декларація) та проблема персональних даних. Для викладачів: п. 8.2 — особиста відповідальність за навчальні й методичні матеріали, створені з ШІ.</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None/>
            </a:pPr>
            <a:r>
              <a:rPr lang="uk-UA" sz="1200">
                <a:solidFill>
                  <a:srgbClr val="000000"/>
                </a:solidFill>
                <a:latin typeface="Arial"/>
                <a:ea typeface="Arial"/>
                <a:cs typeface="Arial"/>
                <a:sym typeface="Arial"/>
              </a:rPr>
              <a:t>Дві процедури Положення про ШІ: спрощена (п. 7.3.1) — у межах освітнього компонента, вирішує викладач, строк — щоб вчасно виставити оцінку; повна (п. 7.3.2) — курсові, кваліфікаційні, екзаменаційні роботи, системні/повторні порушення та апеляції — за Положенням про систему забезпечення АД (уповноважені особи, Рада з АД, ст. 37 Закону). Принципи п. 7.5: факти і докази, пропорційність, апеляція. Узгодження актів: за п. 4.8 нового Положення про систему АД факт порушення доброчесності встановлює лише уповноважений орган чи особа, тому в спрощеній процедурі викладач вирішує питання оцінки за критеріями, а попередження як захід відповідальності застосовується через уповноважену особу. Важливо (п. 6.1.2): дозволене й задеклароване використання ШІ саме по собі не є підставою знижувати оцінку. Приклад: першокурсник уперше подав згенерований реферат за рівня 1 — попередження і повторне виконання; магістр подав згенеровану кваліфікаційну роботу з вигаданими джерелами — повна процедура, повторна атестація або відрахування.</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None/>
            </a:pPr>
            <a:r>
              <a:rPr lang="uk-UA" sz="1200">
                <a:solidFill>
                  <a:srgbClr val="000000"/>
                </a:solidFill>
                <a:latin typeface="Arial"/>
                <a:ea typeface="Arial"/>
                <a:cs typeface="Arial"/>
                <a:sym typeface="Arial"/>
              </a:rPr>
              <a:t>Розкриття — це не зізнання, а нормальна наукова практика, як зазначення статистичного пакета чи лабораторного обладнання. За Положенням КНУ: винятки п. 3.4.1 (орфографія, машинний переклад, форматування, автодоповнення) не потребують декларування; усе інше на рівнях 2–3 — декларується обов’язково, інакше це порушення п. 7.1. Сім принципів п. 2.1 Положення: підконтрольність і пріоритет людського рішення, прозорість, недискримінація та справедливість, суспільне й екологічне благополуччя, конфіденційність, безпечність і надійність, підзвітність.</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None/>
            </a:pPr>
            <a:r>
              <a:rPr lang="uk-UA" sz="1200">
                <a:solidFill>
                  <a:srgbClr val="000000"/>
                </a:solidFill>
                <a:latin typeface="Arial"/>
                <a:ea typeface="Arial"/>
                <a:cs typeface="Arial"/>
                <a:sym typeface="Arial"/>
              </a:rPr>
              <a:t>Порадити учасникам після тренінгу скласти декларацію до своєї поточної роботи за цим шаблоном. Нагадати: Положення КНУ (п. 5.2) вимагає, щоб робоча програма містила чітке формулювання щодо допустимих форм, обсягу і способу застосування ШІ, тож конкретний формат декларації задає викладач; на рівні 2 замість декларації може діяти «визначений порядок посилання на використані інструменти» (п. 3.2.2). Редакції наукових журналів мають власні вимоги (зазвичай — розділ «Методи» або «Подяки»).</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None/>
            </a:pPr>
            <a:r>
              <a:rPr lang="uk-UA" sz="1200">
                <a:solidFill>
                  <a:srgbClr val="000000"/>
                </a:solidFill>
                <a:latin typeface="Arial"/>
                <a:ea typeface="Arial"/>
                <a:cs typeface="Arial"/>
                <a:sym typeface="Arial"/>
              </a:rPr>
              <a:t>Підсумувати п’ять тез і пам’ятку за ролями. Відповісти на запитання аудиторії (до 10 хвилин).</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None/>
            </a:pPr>
            <a:r>
              <a:rPr lang="uk-UA" sz="1200">
                <a:solidFill>
                  <a:srgbClr val="000000"/>
                </a:solidFill>
                <a:latin typeface="Arial"/>
                <a:ea typeface="Arial"/>
                <a:cs typeface="Arial"/>
                <a:sym typeface="Arial"/>
              </a:rPr>
              <a:t>Усі посилання — на офіційні сторінки: zakon.rada.gov.ua, knu.ua, unesco.org, oecd.org, wipo.int, research-and-innovation.ec.europa.eu, publicationethics.org.</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None/>
            </a:pPr>
            <a:r>
              <a:rPr lang="uk-UA" sz="1200">
                <a:solidFill>
                  <a:srgbClr val="000000"/>
                </a:solidFill>
                <a:latin typeface="Arial"/>
                <a:ea typeface="Arial"/>
                <a:cs typeface="Arial"/>
                <a:sym typeface="Arial"/>
              </a:rPr>
              <a:t>Завершення. Відповіді на запитання.</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Титульный слайд"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Пустой слайд"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Заголовок и объект"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Заголовок раздела"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Два объекта"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Сравнение"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Только заголовок"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Объект с подписью"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Рисунок с подписью"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500"/>
          </a:xfrm>
          <a:prstGeom prst="rect">
            <a:avLst/>
          </a:prstGeom>
          <a:noFill/>
          <a:ln>
            <a:noFill/>
          </a:ln>
        </p:spPr>
      </p:sp>
      <p:sp>
        <p:nvSpPr>
          <p:cNvPr id="64" name="Google Shape;64;p10"/>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4.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7.png"/><Relationship Id="rId10"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13.png"/><Relationship Id="rId1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png"/><Relationship Id="rId7"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2.png"/><Relationship Id="rId9"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9.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12.png"/><Relationship Id="rId4" Type="http://schemas.openxmlformats.org/officeDocument/2006/relationships/image" Target="../media/image16.png"/><Relationship Id="rId9"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7.png"/><Relationship Id="rId4" Type="http://schemas.openxmlformats.org/officeDocument/2006/relationships/image" Target="../media/image14.png"/><Relationship Id="rId9"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
        <p:cNvGrpSpPr/>
        <p:nvPr/>
      </p:nvGrpSpPr>
      <p:grpSpPr>
        <a:xfrm>
          <a:off x="0" y="0"/>
          <a:ext cx="0" cy="0"/>
          <a:chOff x="0" y="0"/>
          <a:chExt cx="0" cy="0"/>
        </a:xfrm>
      </p:grpSpPr>
      <p:sp>
        <p:nvSpPr>
          <p:cNvPr id="201" name="Title"/>
          <p:cNvSpPr txBox="1"/>
          <p:nvPr/>
        </p:nvSpPr>
        <p:spPr>
          <a:xfrm>
            <a:off x="548640" y="868680"/>
            <a:ext cx="11091672" cy="2240280"/>
          </a:xfrm>
          <a:prstGeom prst="rect">
            <a:avLst/>
          </a:prstGeom>
          <a:noFill/>
          <a:ln>
            <a:noFill/>
          </a:ln>
        </p:spPr>
        <p:txBody>
          <a:bodyPr spcFirstLastPara="1" wrap="square" lIns="45720" tIns="45720" rIns="45720" bIns="45720" anchor="b" anchorCtr="0">
            <a:noAutofit/>
          </a:bodyPr>
          <a:lstStyle/>
          <a:p>
            <a:pPr marL="0" lvl="0" indent="0" algn="ctr" rtl="0">
              <a:lnSpc>
                <a:spcPct val="92000"/>
              </a:lnSpc>
              <a:spcBef>
                <a:spcPts val="0"/>
              </a:spcBef>
              <a:spcAft>
                <a:spcPts val="0"/>
              </a:spcAft>
              <a:buNone/>
            </a:pPr>
            <a:r>
              <a:rPr lang="uk-UA" sz="3400">
                <a:solidFill>
                  <a:srgbClr val="B80000"/>
                </a:solidFill>
                <a:latin typeface="Montserrat Black"/>
                <a:ea typeface="Montserrat Black"/>
                <a:cs typeface="Montserrat Black"/>
                <a:sym typeface="Montserrat Black"/>
              </a:rPr>
              <a:t>АКАДЕМІЧНА ДОБРОЧЕСНІСТЬ</a:t>
            </a:r>
            <a:br>
              <a:rPr lang="uk-UA" sz="3400">
                <a:solidFill>
                  <a:srgbClr val="B80000"/>
                </a:solidFill>
                <a:latin typeface="Montserrat Black"/>
                <a:ea typeface="Montserrat Black"/>
                <a:cs typeface="Montserrat Black"/>
                <a:sym typeface="Montserrat Black"/>
              </a:rPr>
            </a:br>
            <a:r>
              <a:rPr lang="uk-UA" sz="3400">
                <a:solidFill>
                  <a:srgbClr val="B80000"/>
                </a:solidFill>
                <a:latin typeface="Montserrat Black"/>
                <a:ea typeface="Montserrat Black"/>
                <a:cs typeface="Montserrat Black"/>
                <a:sym typeface="Montserrat Black"/>
              </a:rPr>
              <a:t>І ШТУЧНИЙ ІНТЕЛЕКТ</a:t>
            </a:r>
            <a:br>
              <a:rPr lang="uk-UA" sz="1400">
                <a:solidFill>
                  <a:srgbClr val="2B2422"/>
                </a:solidFill>
                <a:latin typeface="Montserrat Black"/>
                <a:ea typeface="Montserrat Black"/>
                <a:cs typeface="Montserrat Black"/>
                <a:sym typeface="Montserrat Black"/>
              </a:rPr>
            </a:br>
            <a:r>
              <a:rPr lang="uk-UA" sz="1900">
                <a:solidFill>
                  <a:srgbClr val="2B2422"/>
                </a:solidFill>
                <a:latin typeface="Montserrat ExtraBold"/>
                <a:ea typeface="Montserrat ExtraBold"/>
                <a:cs typeface="Montserrat ExtraBold"/>
                <a:sym typeface="Montserrat ExtraBold"/>
              </a:rPr>
              <a:t>або де закінчується межа правомірного застосування</a:t>
            </a:r>
            <a:br>
              <a:rPr lang="uk-UA" sz="1900">
                <a:solidFill>
                  <a:srgbClr val="2B2422"/>
                </a:solidFill>
                <a:latin typeface="Montserrat ExtraBold"/>
                <a:ea typeface="Montserrat ExtraBold"/>
                <a:cs typeface="Montserrat ExtraBold"/>
                <a:sym typeface="Montserrat ExtraBold"/>
              </a:rPr>
            </a:br>
            <a:r>
              <a:rPr lang="uk-UA" sz="1900">
                <a:solidFill>
                  <a:srgbClr val="2B2422"/>
                </a:solidFill>
                <a:latin typeface="Montserrat ExtraBold"/>
                <a:ea typeface="Montserrat ExtraBold"/>
                <a:cs typeface="Montserrat ExtraBold"/>
                <a:sym typeface="Montserrat ExtraBold"/>
              </a:rPr>
              <a:t>інтелектуальних помічників в освітній та науковій діяльності</a:t>
            </a:r>
            <a:endParaRPr lang="uk-UA" sz="1400">
              <a:solidFill>
                <a:srgbClr val="5A524D"/>
              </a:solidFill>
              <a:latin typeface="Montserrat Medium"/>
              <a:ea typeface="Montserrat Medium"/>
              <a:cs typeface="Montserrat Medium"/>
              <a:sym typeface="Montserrat Medium"/>
            </a:endParaRPr>
          </a:p>
        </p:txBody>
      </p:sp>
      <p:sp>
        <p:nvSpPr>
          <p:cNvPr id="202" name="Subtitle"/>
          <p:cNvSpPr txBox="1"/>
          <p:nvPr/>
        </p:nvSpPr>
        <p:spPr>
          <a:xfrm>
            <a:off x="3291840" y="3246120"/>
            <a:ext cx="5605272" cy="384048"/>
          </a:xfrm>
          <a:prstGeom prst="rect">
            <a:avLst/>
          </a:prstGeom>
          <a:noFill/>
          <a:ln>
            <a:noFill/>
          </a:ln>
        </p:spPr>
        <p:txBody>
          <a:bodyPr spcFirstLastPara="1" wrap="square" lIns="45720" tIns="45720" rIns="45720" bIns="45720" anchor="t" anchorCtr="0">
            <a:noAutofit/>
          </a:bodyPr>
          <a:lstStyle/>
          <a:p>
            <a:pPr marL="0" lvl="0" indent="0" algn="ctr" rtl="0">
              <a:lnSpc>
                <a:spcPct val="100000"/>
              </a:lnSpc>
              <a:spcBef>
                <a:spcPts val="0"/>
              </a:spcBef>
              <a:spcAft>
                <a:spcPts val="0"/>
              </a:spcAft>
              <a:buNone/>
            </a:pPr>
            <a:r>
              <a:rPr lang="uk-UA" sz="1050">
                <a:solidFill>
                  <a:srgbClr val="A86F1C"/>
                </a:solidFill>
                <a:latin typeface="Montserrat SemiBold"/>
                <a:ea typeface="Montserrat SemiBold"/>
                <a:cs typeface="Montserrat SemiBold"/>
                <a:sym typeface="Montserrat SemiBold"/>
              </a:rPr>
              <a:t>ТРЕНІНГ ДЛЯ СТУДЕНТІВ, АСПІРАНТІВ І ВИКЛАДАЧІВ  ·  90 ХВИЛИН</a:t>
            </a:r>
            <a:endParaRPr lang="uk-UA" sz="1400">
              <a:solidFill>
                <a:srgbClr val="5A524D"/>
              </a:solidFill>
              <a:latin typeface="Montserrat Medium"/>
              <a:ea typeface="Montserrat Medium"/>
              <a:cs typeface="Montserrat Medium"/>
              <a:sym typeface="Montserrat Medium"/>
            </a:endParaRPr>
          </a:p>
        </p:txBody>
      </p:sp>
      <p:sp>
        <p:nvSpPr>
          <p:cNvPr id="203" name="Speaker"/>
          <p:cNvSpPr txBox="1"/>
          <p:nvPr/>
        </p:nvSpPr>
        <p:spPr>
          <a:xfrm>
            <a:off x="4846320" y="3611880"/>
            <a:ext cx="6793992" cy="1188720"/>
          </a:xfrm>
          <a:prstGeom prst="rect">
            <a:avLst/>
          </a:prstGeom>
          <a:noFill/>
          <a:ln>
            <a:noFill/>
          </a:ln>
        </p:spPr>
        <p:txBody>
          <a:bodyPr spcFirstLastPara="1" wrap="square" lIns="45720" tIns="45720" rIns="45720" bIns="45720" anchor="b" anchorCtr="0">
            <a:noAutofit/>
          </a:bodyPr>
          <a:lstStyle/>
          <a:p>
            <a:pPr marL="0" lvl="0" indent="0" algn="r" rtl="0">
              <a:lnSpc>
                <a:spcPct val="95000"/>
              </a:lnSpc>
              <a:spcBef>
                <a:spcPts val="0"/>
              </a:spcBef>
              <a:spcAft>
                <a:spcPts val="300"/>
              </a:spcAft>
              <a:buNone/>
            </a:pPr>
            <a:r>
              <a:rPr lang="uk-UA" sz="1500" b="1">
                <a:solidFill>
                  <a:srgbClr val="7A1F1F"/>
                </a:solidFill>
                <a:latin typeface="Montserrat"/>
                <a:ea typeface="Montserrat"/>
                <a:cs typeface="Montserrat"/>
                <a:sym typeface="Montserrat"/>
              </a:rPr>
              <a:t>Олег ЗАЯРНИЙ</a:t>
            </a:r>
            <a:endParaRPr lang="uk-UA" sz="1400">
              <a:solidFill>
                <a:srgbClr val="5A524D"/>
              </a:solidFill>
              <a:latin typeface="Montserrat Medium"/>
              <a:ea typeface="Montserrat Medium"/>
              <a:cs typeface="Montserrat Medium"/>
              <a:sym typeface="Montserrat Medium"/>
            </a:endParaRPr>
          </a:p>
          <a:p>
            <a:pPr marL="0" lvl="0" indent="0" algn="r" rtl="0">
              <a:lnSpc>
                <a:spcPct val="95000"/>
              </a:lnSpc>
              <a:spcBef>
                <a:spcPts val="0"/>
              </a:spcBef>
              <a:spcAft>
                <a:spcPts val="0"/>
              </a:spcAft>
              <a:buNone/>
            </a:pPr>
            <a:r>
              <a:rPr lang="uk-UA" sz="1200">
                <a:solidFill>
                  <a:srgbClr val="7A1F1F"/>
                </a:solidFill>
                <a:latin typeface="Montserrat Light"/>
                <a:ea typeface="Montserrat Light"/>
                <a:cs typeface="Montserrat Light"/>
                <a:sym typeface="Montserrat Light"/>
              </a:rPr>
              <a:t>доктор юридичних наук, професор,</a:t>
            </a:r>
            <a:endParaRPr lang="uk-UA" sz="1400">
              <a:solidFill>
                <a:srgbClr val="5A524D"/>
              </a:solidFill>
              <a:latin typeface="Montserrat Medium"/>
              <a:ea typeface="Montserrat Medium"/>
              <a:cs typeface="Montserrat Medium"/>
              <a:sym typeface="Montserrat Medium"/>
            </a:endParaRPr>
          </a:p>
          <a:p>
            <a:pPr marL="0" lvl="0" indent="0" algn="r" rtl="0">
              <a:lnSpc>
                <a:spcPct val="95000"/>
              </a:lnSpc>
              <a:spcBef>
                <a:spcPts val="0"/>
              </a:spcBef>
              <a:spcAft>
                <a:spcPts val="0"/>
              </a:spcAft>
              <a:buNone/>
            </a:pPr>
            <a:r>
              <a:rPr lang="uk-UA" sz="1200">
                <a:solidFill>
                  <a:srgbClr val="7A1F1F"/>
                </a:solidFill>
                <a:latin typeface="Montserrat Light"/>
                <a:ea typeface="Montserrat Light"/>
                <a:cs typeface="Montserrat Light"/>
                <a:sym typeface="Montserrat Light"/>
              </a:rPr>
              <a:t>професор кафедри інтелектуальної власності та інформаційного права</a:t>
            </a:r>
            <a:endParaRPr lang="uk-UA" sz="1400">
              <a:solidFill>
                <a:srgbClr val="5A524D"/>
              </a:solidFill>
              <a:latin typeface="Montserrat Medium"/>
              <a:ea typeface="Montserrat Medium"/>
              <a:cs typeface="Montserrat Medium"/>
              <a:sym typeface="Montserrat Medium"/>
            </a:endParaRPr>
          </a:p>
          <a:p>
            <a:pPr marL="0" lvl="0" indent="0" algn="r" rtl="0">
              <a:lnSpc>
                <a:spcPct val="95000"/>
              </a:lnSpc>
              <a:spcBef>
                <a:spcPts val="0"/>
              </a:spcBef>
              <a:spcAft>
                <a:spcPts val="0"/>
              </a:spcAft>
              <a:buNone/>
            </a:pPr>
            <a:r>
              <a:rPr lang="uk-UA" sz="1200">
                <a:solidFill>
                  <a:srgbClr val="7A1F1F"/>
                </a:solidFill>
                <a:latin typeface="Montserrat Light"/>
                <a:ea typeface="Montserrat Light"/>
                <a:cs typeface="Montserrat Light"/>
                <a:sym typeface="Montserrat Light"/>
              </a:rPr>
              <a:t>Навчально-наукового інституту права КНУ імені Тараса Шевченка</a:t>
            </a:r>
            <a:endParaRPr lang="uk-UA" sz="1400">
              <a:solidFill>
                <a:srgbClr val="5A524D"/>
              </a:solidFill>
              <a:latin typeface="Montserrat Medium"/>
              <a:ea typeface="Montserrat Medium"/>
              <a:cs typeface="Montserrat Medium"/>
              <a:sym typeface="Montserrat Medium"/>
            </a:endParaRPr>
          </a:p>
        </p:txBody>
      </p:sp>
      <p:sp>
        <p:nvSpPr>
          <p:cNvPr id="204" name="University"/>
          <p:cNvSpPr txBox="1"/>
          <p:nvPr/>
        </p:nvSpPr>
        <p:spPr>
          <a:xfrm>
            <a:off x="548640" y="3703320"/>
            <a:ext cx="4114800" cy="1097280"/>
          </a:xfrm>
          <a:prstGeom prst="rect">
            <a:avLst/>
          </a:prstGeom>
          <a:noFill/>
          <a:ln>
            <a:noFill/>
          </a:ln>
        </p:spPr>
        <p:txBody>
          <a:bodyPr spcFirstLastPara="1" wrap="square" lIns="45720" tIns="45720" rIns="45720" bIns="45720" anchor="b" anchorCtr="0">
            <a:noAutofit/>
          </a:bodyPr>
          <a:lstStyle/>
          <a:p>
            <a:pPr marL="0" lvl="0" indent="0" algn="l" rtl="0">
              <a:lnSpc>
                <a:spcPct val="95000"/>
              </a:lnSpc>
              <a:spcBef>
                <a:spcPts val="0"/>
              </a:spcBef>
              <a:spcAft>
                <a:spcPts val="0"/>
              </a:spcAft>
              <a:buNone/>
            </a:pPr>
            <a:r>
              <a:rPr lang="uk-UA" sz="1150">
                <a:solidFill>
                  <a:srgbClr val="8C837C"/>
                </a:solidFill>
                <a:latin typeface="Montserrat Medium"/>
                <a:ea typeface="Montserrat Medium"/>
                <a:cs typeface="Montserrat Medium"/>
                <a:sym typeface="Montserrat Medium"/>
              </a:rPr>
              <a:t>Київський національний університет</a:t>
            </a:r>
            <a:br>
              <a:rPr lang="uk-UA" sz="1150">
                <a:solidFill>
                  <a:srgbClr val="8C837C"/>
                </a:solidFill>
                <a:latin typeface="Montserrat Medium"/>
                <a:ea typeface="Montserrat Medium"/>
                <a:cs typeface="Montserrat Medium"/>
                <a:sym typeface="Montserrat Medium"/>
              </a:rPr>
            </a:br>
            <a:r>
              <a:rPr lang="uk-UA" sz="1150">
                <a:solidFill>
                  <a:srgbClr val="8C837C"/>
                </a:solidFill>
                <a:latin typeface="Montserrat Medium"/>
                <a:ea typeface="Montserrat Medium"/>
                <a:cs typeface="Montserrat Medium"/>
                <a:sym typeface="Montserrat Medium"/>
              </a:rPr>
              <a:t>імені Тараса Шевченка  ·  2026</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
        <p:cNvGrpSpPr/>
        <p:nvPr/>
      </p:nvGrpSpPr>
      <p:grpSpPr>
        <a:xfrm>
          <a:off x="0" y="0"/>
          <a:ext cx="0" cy="0"/>
          <a:chOff x="0" y="0"/>
          <a:chExt cx="0" cy="0"/>
        </a:xfrm>
      </p:grpSpPr>
      <p:sp>
        <p:nvSpPr>
          <p:cNvPr id="205" name="Title"/>
          <p:cNvSpPr txBox="1"/>
          <p:nvPr/>
        </p:nvSpPr>
        <p:spPr>
          <a:xfrm>
            <a:off x="548640" y="868680"/>
            <a:ext cx="11064240" cy="1143000"/>
          </a:xfrm>
          <a:prstGeom prst="rect">
            <a:avLst/>
          </a:prstGeom>
          <a:noFill/>
          <a:ln>
            <a:noFill/>
          </a:ln>
        </p:spPr>
        <p:txBody>
          <a:bodyPr spcFirstLastPara="1" wrap="square" lIns="45720" tIns="45720" rIns="45720" bIns="45720" anchor="t" anchorCtr="0">
            <a:noAutofit/>
          </a:bodyPr>
          <a:lstStyle/>
          <a:p>
            <a:pPr marL="0" lvl="0" indent="0" algn="l" rtl="0">
              <a:lnSpc>
                <a:spcPct val="90000"/>
              </a:lnSpc>
              <a:spcBef>
                <a:spcPts val="0"/>
              </a:spcBef>
              <a:spcAft>
                <a:spcPts val="0"/>
              </a:spcAft>
              <a:buNone/>
            </a:pPr>
            <a:r>
              <a:rPr lang="uk-UA" sz="2600">
                <a:solidFill>
                  <a:srgbClr val="B80000"/>
                </a:solidFill>
                <a:latin typeface="Montserrat Black"/>
                <a:ea typeface="Montserrat Black"/>
                <a:cs typeface="Montserrat Black"/>
                <a:sym typeface="Montserrat Black"/>
              </a:rPr>
              <a:t>Про що говоримо сьогодні</a:t>
            </a:r>
            <a:br>
              <a:rPr lang="uk-UA" sz="2000">
                <a:solidFill>
                  <a:srgbClr val="2B2422"/>
                </a:solidFill>
                <a:latin typeface="Montserrat Black"/>
                <a:ea typeface="Montserrat Black"/>
                <a:cs typeface="Montserrat Black"/>
                <a:sym typeface="Montserrat Black"/>
              </a:rPr>
            </a:br>
            <a:r>
              <a:rPr lang="uk-UA" sz="2000">
                <a:solidFill>
                  <a:srgbClr val="2B2422"/>
                </a:solidFill>
                <a:latin typeface="Montserrat Black"/>
                <a:ea typeface="Montserrat Black"/>
                <a:cs typeface="Montserrat Black"/>
                <a:sym typeface="Montserrat Black"/>
              </a:rPr>
              <a:t>п’ять питань, одна мета — зрозумілі правила гри</a:t>
            </a:r>
            <a:endParaRPr lang="uk-UA" sz="1400">
              <a:solidFill>
                <a:srgbClr val="5A524D"/>
              </a:solidFill>
              <a:latin typeface="Montserrat Medium"/>
              <a:ea typeface="Montserrat Medium"/>
              <a:cs typeface="Montserrat Medium"/>
              <a:sym typeface="Montserrat Medium"/>
            </a:endParaRPr>
          </a:p>
        </p:txBody>
      </p:sp>
      <p:sp>
        <p:nvSpPr>
          <p:cNvPr id="206" name="Number 1"/>
          <p:cNvSpPr/>
          <p:nvPr/>
        </p:nvSpPr>
        <p:spPr>
          <a:xfrm>
            <a:off x="594360" y="2112264"/>
            <a:ext cx="420624" cy="420624"/>
          </a:xfrm>
          <a:prstGeom prst="ellipse">
            <a:avLst/>
          </a:prstGeom>
          <a:solidFill>
            <a:srgbClr val="B80000"/>
          </a:solidFill>
          <a:ln>
            <a:noFill/>
          </a:ln>
        </p:spPr>
        <p:txBody>
          <a:bodyPr wrap="none" lIns="0" tIns="0" rIns="0" bIns="0" anchor="ctr" anchorCtr="0">
            <a:noAutofit/>
          </a:bodyPr>
          <a:lstStyle/>
          <a:p>
            <a:pPr marL="0" lvl="0" indent="0" algn="ctr" rtl="0">
              <a:lnSpc>
                <a:spcPct val="100000"/>
              </a:lnSpc>
              <a:spcBef>
                <a:spcPts val="0"/>
              </a:spcBef>
              <a:spcAft>
                <a:spcPts val="0"/>
              </a:spcAft>
              <a:buNone/>
            </a:pPr>
            <a:r>
              <a:rPr lang="uk-UA" sz="1400">
                <a:solidFill>
                  <a:srgbClr val="FFFFFF"/>
                </a:solidFill>
                <a:latin typeface="Montserrat ExtraBold"/>
                <a:ea typeface="Montserrat ExtraBold"/>
                <a:cs typeface="Montserrat ExtraBold"/>
                <a:sym typeface="Montserrat ExtraBold"/>
              </a:rPr>
              <a:t>1</a:t>
            </a:r>
            <a:endParaRPr lang="uk-UA" sz="1400">
              <a:solidFill>
                <a:srgbClr val="5A524D"/>
              </a:solidFill>
              <a:latin typeface="Montserrat Medium"/>
              <a:ea typeface="Montserrat Medium"/>
              <a:cs typeface="Montserrat Medium"/>
              <a:sym typeface="Montserrat Medium"/>
            </a:endParaRPr>
          </a:p>
        </p:txBody>
      </p:sp>
      <p:sp>
        <p:nvSpPr>
          <p:cNvPr id="207" name="Agenda item"/>
          <p:cNvSpPr txBox="1"/>
          <p:nvPr/>
        </p:nvSpPr>
        <p:spPr>
          <a:xfrm>
            <a:off x="1188720" y="2039112"/>
            <a:ext cx="5852160" cy="640080"/>
          </a:xfrm>
          <a:prstGeom prst="rect">
            <a:avLst/>
          </a:prstGeom>
          <a:noFill/>
          <a:ln>
            <a:noFill/>
          </a:ln>
        </p:spPr>
        <p:txBody>
          <a:bodyPr spcFirstLastPara="1" wrap="square" lIns="45720" tIns="45720" rIns="45720" bIns="45720" anchor="t" anchorCtr="0">
            <a:noAutofit/>
          </a:bodyPr>
          <a:lstStyle/>
          <a:p>
            <a:pPr marL="0" lvl="0" indent="0" algn="l" rtl="0">
              <a:lnSpc>
                <a:spcPct val="95000"/>
              </a:lnSpc>
              <a:spcBef>
                <a:spcPts val="0"/>
              </a:spcBef>
              <a:spcAft>
                <a:spcPts val="100"/>
              </a:spcAft>
              <a:buNone/>
            </a:pPr>
            <a:r>
              <a:rPr lang="uk-UA" sz="1350">
                <a:solidFill>
                  <a:srgbClr val="2B2422"/>
                </a:solidFill>
                <a:latin typeface="Montserrat ExtraBold"/>
                <a:ea typeface="Montserrat ExtraBold"/>
                <a:cs typeface="Montserrat ExtraBold"/>
                <a:sym typeface="Montserrat ExtraBold"/>
              </a:rPr>
              <a:t>Що таке академічна доброчесність за новим законом</a:t>
            </a:r>
            <a:endParaRPr lang="uk-UA" sz="1400">
              <a:solidFill>
                <a:srgbClr val="5A524D"/>
              </a:solidFill>
              <a:latin typeface="Montserrat Medium"/>
              <a:ea typeface="Montserrat Medium"/>
              <a:cs typeface="Montserrat Medium"/>
              <a:sym typeface="Montserrat Medium"/>
            </a:endParaRPr>
          </a:p>
          <a:p>
            <a:pPr marL="0" lvl="0" indent="0" algn="l" rtl="0">
              <a:lnSpc>
                <a:spcPct val="95000"/>
              </a:lnSpc>
              <a:spcBef>
                <a:spcPts val="0"/>
              </a:spcBef>
              <a:spcAft>
                <a:spcPts val="0"/>
              </a:spcAft>
              <a:buNone/>
            </a:pPr>
            <a:r>
              <a:rPr lang="uk-UA" sz="1150">
                <a:solidFill>
                  <a:srgbClr val="5A524D"/>
                </a:solidFill>
                <a:latin typeface="Montserrat Medium"/>
                <a:ea typeface="Montserrat Medium"/>
                <a:cs typeface="Montserrat Medium"/>
                <a:sym typeface="Montserrat Medium"/>
              </a:rPr>
              <a:t>Поняття, цінності, суб’єкти, основні вимоги</a:t>
            </a:r>
            <a:endParaRPr lang="uk-UA" sz="1400">
              <a:solidFill>
                <a:srgbClr val="5A524D"/>
              </a:solidFill>
              <a:latin typeface="Montserrat Medium"/>
              <a:ea typeface="Montserrat Medium"/>
              <a:cs typeface="Montserrat Medium"/>
              <a:sym typeface="Montserrat Medium"/>
            </a:endParaRPr>
          </a:p>
        </p:txBody>
      </p:sp>
      <p:sp>
        <p:nvSpPr>
          <p:cNvPr id="208" name="Number 2"/>
          <p:cNvSpPr/>
          <p:nvPr/>
        </p:nvSpPr>
        <p:spPr>
          <a:xfrm>
            <a:off x="594360" y="2770632"/>
            <a:ext cx="420624" cy="420624"/>
          </a:xfrm>
          <a:prstGeom prst="ellipse">
            <a:avLst/>
          </a:prstGeom>
          <a:solidFill>
            <a:srgbClr val="B80000"/>
          </a:solidFill>
          <a:ln>
            <a:noFill/>
          </a:ln>
        </p:spPr>
        <p:txBody>
          <a:bodyPr wrap="none" lIns="0" tIns="0" rIns="0" bIns="0" anchor="ctr" anchorCtr="0">
            <a:noAutofit/>
          </a:bodyPr>
          <a:lstStyle/>
          <a:p>
            <a:pPr marL="0" lvl="0" indent="0" algn="ctr" rtl="0">
              <a:lnSpc>
                <a:spcPct val="100000"/>
              </a:lnSpc>
              <a:spcBef>
                <a:spcPts val="0"/>
              </a:spcBef>
              <a:spcAft>
                <a:spcPts val="0"/>
              </a:spcAft>
              <a:buNone/>
            </a:pPr>
            <a:r>
              <a:rPr lang="uk-UA" sz="1400">
                <a:solidFill>
                  <a:srgbClr val="FFFFFF"/>
                </a:solidFill>
                <a:latin typeface="Montserrat ExtraBold"/>
                <a:ea typeface="Montserrat ExtraBold"/>
                <a:cs typeface="Montserrat ExtraBold"/>
                <a:sym typeface="Montserrat ExtraBold"/>
              </a:rPr>
              <a:t>2</a:t>
            </a:r>
            <a:endParaRPr lang="uk-UA" sz="1400">
              <a:solidFill>
                <a:srgbClr val="5A524D"/>
              </a:solidFill>
              <a:latin typeface="Montserrat Medium"/>
              <a:ea typeface="Montserrat Medium"/>
              <a:cs typeface="Montserrat Medium"/>
              <a:sym typeface="Montserrat Medium"/>
            </a:endParaRPr>
          </a:p>
        </p:txBody>
      </p:sp>
      <p:sp>
        <p:nvSpPr>
          <p:cNvPr id="209" name="Agenda item"/>
          <p:cNvSpPr txBox="1"/>
          <p:nvPr/>
        </p:nvSpPr>
        <p:spPr>
          <a:xfrm>
            <a:off x="1188720" y="2697480"/>
            <a:ext cx="5852160" cy="640080"/>
          </a:xfrm>
          <a:prstGeom prst="rect">
            <a:avLst/>
          </a:prstGeom>
          <a:noFill/>
          <a:ln>
            <a:noFill/>
          </a:ln>
        </p:spPr>
        <p:txBody>
          <a:bodyPr spcFirstLastPara="1" wrap="square" lIns="45720" tIns="45720" rIns="45720" bIns="45720" anchor="t" anchorCtr="0">
            <a:noAutofit/>
          </a:bodyPr>
          <a:lstStyle/>
          <a:p>
            <a:pPr marL="0" lvl="0" indent="0" algn="l" rtl="0">
              <a:lnSpc>
                <a:spcPct val="95000"/>
              </a:lnSpc>
              <a:spcBef>
                <a:spcPts val="0"/>
              </a:spcBef>
              <a:spcAft>
                <a:spcPts val="100"/>
              </a:spcAft>
              <a:buNone/>
            </a:pPr>
            <a:r>
              <a:rPr lang="uk-UA" sz="1350">
                <a:solidFill>
                  <a:srgbClr val="2B2422"/>
                </a:solidFill>
                <a:latin typeface="Montserrat ExtraBold"/>
                <a:ea typeface="Montserrat ExtraBold"/>
                <a:cs typeface="Montserrat ExtraBold"/>
                <a:sym typeface="Montserrat ExtraBold"/>
              </a:rPr>
              <a:t>Наслідки порушення для учасників освітнього процесу</a:t>
            </a:r>
            <a:endParaRPr lang="uk-UA" sz="1400">
              <a:solidFill>
                <a:srgbClr val="5A524D"/>
              </a:solidFill>
              <a:latin typeface="Montserrat Medium"/>
              <a:ea typeface="Montserrat Medium"/>
              <a:cs typeface="Montserrat Medium"/>
              <a:sym typeface="Montserrat Medium"/>
            </a:endParaRPr>
          </a:p>
          <a:p>
            <a:pPr marL="0" lvl="0" indent="0" algn="l" rtl="0">
              <a:lnSpc>
                <a:spcPct val="95000"/>
              </a:lnSpc>
              <a:spcBef>
                <a:spcPts val="0"/>
              </a:spcBef>
              <a:spcAft>
                <a:spcPts val="0"/>
              </a:spcAft>
              <a:buNone/>
            </a:pPr>
            <a:r>
              <a:rPr lang="uk-UA" sz="1150">
                <a:solidFill>
                  <a:srgbClr val="5A524D"/>
                </a:solidFill>
                <a:latin typeface="Montserrat Medium"/>
                <a:ea typeface="Montserrat Medium"/>
                <a:cs typeface="Montserrat Medium"/>
                <a:sym typeface="Montserrat Medium"/>
              </a:rPr>
              <a:t>Види відповідальності, процедура, права особи</a:t>
            </a:r>
            <a:endParaRPr lang="uk-UA" sz="1400">
              <a:solidFill>
                <a:srgbClr val="5A524D"/>
              </a:solidFill>
              <a:latin typeface="Montserrat Medium"/>
              <a:ea typeface="Montserrat Medium"/>
              <a:cs typeface="Montserrat Medium"/>
              <a:sym typeface="Montserrat Medium"/>
            </a:endParaRPr>
          </a:p>
        </p:txBody>
      </p:sp>
      <p:sp>
        <p:nvSpPr>
          <p:cNvPr id="210" name="Number 3"/>
          <p:cNvSpPr/>
          <p:nvPr/>
        </p:nvSpPr>
        <p:spPr>
          <a:xfrm>
            <a:off x="594360" y="3429000"/>
            <a:ext cx="420624" cy="420624"/>
          </a:xfrm>
          <a:prstGeom prst="ellipse">
            <a:avLst/>
          </a:prstGeom>
          <a:solidFill>
            <a:srgbClr val="B80000"/>
          </a:solidFill>
          <a:ln>
            <a:noFill/>
          </a:ln>
        </p:spPr>
        <p:txBody>
          <a:bodyPr wrap="none" lIns="0" tIns="0" rIns="0" bIns="0" anchor="ctr" anchorCtr="0">
            <a:noAutofit/>
          </a:bodyPr>
          <a:lstStyle/>
          <a:p>
            <a:pPr marL="0" lvl="0" indent="0" algn="ctr" rtl="0">
              <a:lnSpc>
                <a:spcPct val="100000"/>
              </a:lnSpc>
              <a:spcBef>
                <a:spcPts val="0"/>
              </a:spcBef>
              <a:spcAft>
                <a:spcPts val="0"/>
              </a:spcAft>
              <a:buNone/>
            </a:pPr>
            <a:r>
              <a:rPr lang="uk-UA" sz="1400">
                <a:solidFill>
                  <a:srgbClr val="FFFFFF"/>
                </a:solidFill>
                <a:latin typeface="Montserrat ExtraBold"/>
                <a:ea typeface="Montserrat ExtraBold"/>
                <a:cs typeface="Montserrat ExtraBold"/>
                <a:sym typeface="Montserrat ExtraBold"/>
              </a:rPr>
              <a:t>3</a:t>
            </a:r>
            <a:endParaRPr lang="uk-UA" sz="1400">
              <a:solidFill>
                <a:srgbClr val="5A524D"/>
              </a:solidFill>
              <a:latin typeface="Montserrat Medium"/>
              <a:ea typeface="Montserrat Medium"/>
              <a:cs typeface="Montserrat Medium"/>
              <a:sym typeface="Montserrat Medium"/>
            </a:endParaRPr>
          </a:p>
        </p:txBody>
      </p:sp>
      <p:sp>
        <p:nvSpPr>
          <p:cNvPr id="211" name="Agenda item"/>
          <p:cNvSpPr txBox="1"/>
          <p:nvPr/>
        </p:nvSpPr>
        <p:spPr>
          <a:xfrm>
            <a:off x="1188720" y="3355848"/>
            <a:ext cx="5852160" cy="640080"/>
          </a:xfrm>
          <a:prstGeom prst="rect">
            <a:avLst/>
          </a:prstGeom>
          <a:noFill/>
          <a:ln>
            <a:noFill/>
          </a:ln>
        </p:spPr>
        <p:txBody>
          <a:bodyPr spcFirstLastPara="1" wrap="square" lIns="45720" tIns="45720" rIns="45720" bIns="45720" anchor="t" anchorCtr="0">
            <a:noAutofit/>
          </a:bodyPr>
          <a:lstStyle/>
          <a:p>
            <a:pPr marL="0" lvl="0" indent="0" algn="l" rtl="0">
              <a:lnSpc>
                <a:spcPct val="95000"/>
              </a:lnSpc>
              <a:spcBef>
                <a:spcPts val="0"/>
              </a:spcBef>
              <a:spcAft>
                <a:spcPts val="100"/>
              </a:spcAft>
              <a:buNone/>
            </a:pPr>
            <a:r>
              <a:rPr lang="uk-UA" sz="1350">
                <a:solidFill>
                  <a:srgbClr val="2B2422"/>
                </a:solidFill>
                <a:latin typeface="Montserrat ExtraBold"/>
                <a:ea typeface="Montserrat ExtraBold"/>
                <a:cs typeface="Montserrat ExtraBold"/>
                <a:sym typeface="Montserrat ExtraBold"/>
              </a:rPr>
              <a:t>Межі допустимого використання ШІ</a:t>
            </a:r>
            <a:endParaRPr lang="uk-UA" sz="1400">
              <a:solidFill>
                <a:srgbClr val="5A524D"/>
              </a:solidFill>
              <a:latin typeface="Montserrat Medium"/>
              <a:ea typeface="Montserrat Medium"/>
              <a:cs typeface="Montserrat Medium"/>
              <a:sym typeface="Montserrat Medium"/>
            </a:endParaRPr>
          </a:p>
          <a:p>
            <a:pPr marL="0" lvl="0" indent="0" algn="l" rtl="0">
              <a:lnSpc>
                <a:spcPct val="95000"/>
              </a:lnSpc>
              <a:spcBef>
                <a:spcPts val="0"/>
              </a:spcBef>
              <a:spcAft>
                <a:spcPts val="0"/>
              </a:spcAft>
              <a:buNone/>
            </a:pPr>
            <a:r>
              <a:rPr lang="uk-UA" sz="1150">
                <a:solidFill>
                  <a:srgbClr val="5A524D"/>
                </a:solidFill>
                <a:latin typeface="Montserrat Medium"/>
                <a:ea typeface="Montserrat Medium"/>
                <a:cs typeface="Montserrat Medium"/>
                <a:sym typeface="Montserrat Medium"/>
              </a:rPr>
              <a:t>За видами освітньої та наукової діяльності</a:t>
            </a:r>
            <a:endParaRPr lang="uk-UA" sz="1400">
              <a:solidFill>
                <a:srgbClr val="5A524D"/>
              </a:solidFill>
              <a:latin typeface="Montserrat Medium"/>
              <a:ea typeface="Montserrat Medium"/>
              <a:cs typeface="Montserrat Medium"/>
              <a:sym typeface="Montserrat Medium"/>
            </a:endParaRPr>
          </a:p>
        </p:txBody>
      </p:sp>
      <p:sp>
        <p:nvSpPr>
          <p:cNvPr id="212" name="Number 4"/>
          <p:cNvSpPr/>
          <p:nvPr/>
        </p:nvSpPr>
        <p:spPr>
          <a:xfrm>
            <a:off x="594360" y="4087368"/>
            <a:ext cx="420624" cy="420624"/>
          </a:xfrm>
          <a:prstGeom prst="ellipse">
            <a:avLst/>
          </a:prstGeom>
          <a:solidFill>
            <a:srgbClr val="B80000"/>
          </a:solidFill>
          <a:ln>
            <a:noFill/>
          </a:ln>
        </p:spPr>
        <p:txBody>
          <a:bodyPr wrap="none" lIns="0" tIns="0" rIns="0" bIns="0" anchor="ctr" anchorCtr="0">
            <a:noAutofit/>
          </a:bodyPr>
          <a:lstStyle/>
          <a:p>
            <a:pPr marL="0" lvl="0" indent="0" algn="ctr" rtl="0">
              <a:lnSpc>
                <a:spcPct val="100000"/>
              </a:lnSpc>
              <a:spcBef>
                <a:spcPts val="0"/>
              </a:spcBef>
              <a:spcAft>
                <a:spcPts val="0"/>
              </a:spcAft>
              <a:buNone/>
            </a:pPr>
            <a:r>
              <a:rPr lang="uk-UA" sz="1400">
                <a:solidFill>
                  <a:srgbClr val="FFFFFF"/>
                </a:solidFill>
                <a:latin typeface="Montserrat ExtraBold"/>
                <a:ea typeface="Montserrat ExtraBold"/>
                <a:cs typeface="Montserrat ExtraBold"/>
                <a:sym typeface="Montserrat ExtraBold"/>
              </a:rPr>
              <a:t>4</a:t>
            </a:r>
            <a:endParaRPr lang="uk-UA" sz="1400">
              <a:solidFill>
                <a:srgbClr val="5A524D"/>
              </a:solidFill>
              <a:latin typeface="Montserrat Medium"/>
              <a:ea typeface="Montserrat Medium"/>
              <a:cs typeface="Montserrat Medium"/>
              <a:sym typeface="Montserrat Medium"/>
            </a:endParaRPr>
          </a:p>
        </p:txBody>
      </p:sp>
      <p:sp>
        <p:nvSpPr>
          <p:cNvPr id="213" name="Agenda item"/>
          <p:cNvSpPr txBox="1"/>
          <p:nvPr/>
        </p:nvSpPr>
        <p:spPr>
          <a:xfrm>
            <a:off x="1188720" y="4014216"/>
            <a:ext cx="5852160" cy="640080"/>
          </a:xfrm>
          <a:prstGeom prst="rect">
            <a:avLst/>
          </a:prstGeom>
          <a:noFill/>
          <a:ln>
            <a:noFill/>
          </a:ln>
        </p:spPr>
        <p:txBody>
          <a:bodyPr spcFirstLastPara="1" wrap="square" lIns="45720" tIns="45720" rIns="45720" bIns="45720" anchor="t" anchorCtr="0">
            <a:noAutofit/>
          </a:bodyPr>
          <a:lstStyle/>
          <a:p>
            <a:pPr marL="0" lvl="0" indent="0" algn="l" rtl="0">
              <a:lnSpc>
                <a:spcPct val="95000"/>
              </a:lnSpc>
              <a:spcBef>
                <a:spcPts val="0"/>
              </a:spcBef>
              <a:spcAft>
                <a:spcPts val="100"/>
              </a:spcAft>
              <a:buNone/>
            </a:pPr>
            <a:r>
              <a:rPr lang="uk-UA" sz="1350">
                <a:solidFill>
                  <a:srgbClr val="2B2422"/>
                </a:solidFill>
                <a:latin typeface="Montserrat ExtraBold"/>
                <a:ea typeface="Montserrat ExtraBold"/>
                <a:cs typeface="Montserrat ExtraBold"/>
                <a:sym typeface="Montserrat ExtraBold"/>
              </a:rPr>
              <a:t>Де і як ШІ використовувати не можна</a:t>
            </a:r>
            <a:endParaRPr lang="uk-UA" sz="1400">
              <a:solidFill>
                <a:srgbClr val="5A524D"/>
              </a:solidFill>
              <a:latin typeface="Montserrat Medium"/>
              <a:ea typeface="Montserrat Medium"/>
              <a:cs typeface="Montserrat Medium"/>
              <a:sym typeface="Montserrat Medium"/>
            </a:endParaRPr>
          </a:p>
          <a:p>
            <a:pPr marL="0" lvl="0" indent="0" algn="l" rtl="0">
              <a:lnSpc>
                <a:spcPct val="95000"/>
              </a:lnSpc>
              <a:spcBef>
                <a:spcPts val="0"/>
              </a:spcBef>
              <a:spcAft>
                <a:spcPts val="0"/>
              </a:spcAft>
              <a:buNone/>
            </a:pPr>
            <a:r>
              <a:rPr lang="uk-UA" sz="1150">
                <a:solidFill>
                  <a:srgbClr val="5A524D"/>
                </a:solidFill>
                <a:latin typeface="Montserrat Medium"/>
                <a:ea typeface="Montserrat Medium"/>
                <a:cs typeface="Montserrat Medium"/>
                <a:sym typeface="Montserrat Medium"/>
              </a:rPr>
              <a:t>Червоні лінії та наслідки протиправного використання</a:t>
            </a:r>
            <a:endParaRPr lang="uk-UA" sz="1400">
              <a:solidFill>
                <a:srgbClr val="5A524D"/>
              </a:solidFill>
              <a:latin typeface="Montserrat Medium"/>
              <a:ea typeface="Montserrat Medium"/>
              <a:cs typeface="Montserrat Medium"/>
              <a:sym typeface="Montserrat Medium"/>
            </a:endParaRPr>
          </a:p>
        </p:txBody>
      </p:sp>
      <p:sp>
        <p:nvSpPr>
          <p:cNvPr id="214" name="Number 5"/>
          <p:cNvSpPr/>
          <p:nvPr/>
        </p:nvSpPr>
        <p:spPr>
          <a:xfrm>
            <a:off x="594360" y="4745736"/>
            <a:ext cx="420624" cy="420624"/>
          </a:xfrm>
          <a:prstGeom prst="ellipse">
            <a:avLst/>
          </a:prstGeom>
          <a:solidFill>
            <a:srgbClr val="B80000"/>
          </a:solidFill>
          <a:ln>
            <a:noFill/>
          </a:ln>
        </p:spPr>
        <p:txBody>
          <a:bodyPr wrap="none" lIns="0" tIns="0" rIns="0" bIns="0" anchor="ctr" anchorCtr="0">
            <a:noAutofit/>
          </a:bodyPr>
          <a:lstStyle/>
          <a:p>
            <a:pPr marL="0" lvl="0" indent="0" algn="ctr" rtl="0">
              <a:lnSpc>
                <a:spcPct val="100000"/>
              </a:lnSpc>
              <a:spcBef>
                <a:spcPts val="0"/>
              </a:spcBef>
              <a:spcAft>
                <a:spcPts val="0"/>
              </a:spcAft>
              <a:buNone/>
            </a:pPr>
            <a:r>
              <a:rPr lang="uk-UA" sz="1400">
                <a:solidFill>
                  <a:srgbClr val="FFFFFF"/>
                </a:solidFill>
                <a:latin typeface="Montserrat ExtraBold"/>
                <a:ea typeface="Montserrat ExtraBold"/>
                <a:cs typeface="Montserrat ExtraBold"/>
                <a:sym typeface="Montserrat ExtraBold"/>
              </a:rPr>
              <a:t>5</a:t>
            </a:r>
            <a:endParaRPr lang="uk-UA" sz="1400">
              <a:solidFill>
                <a:srgbClr val="5A524D"/>
              </a:solidFill>
              <a:latin typeface="Montserrat Medium"/>
              <a:ea typeface="Montserrat Medium"/>
              <a:cs typeface="Montserrat Medium"/>
              <a:sym typeface="Montserrat Medium"/>
            </a:endParaRPr>
          </a:p>
        </p:txBody>
      </p:sp>
      <p:sp>
        <p:nvSpPr>
          <p:cNvPr id="215" name="Agenda item"/>
          <p:cNvSpPr txBox="1"/>
          <p:nvPr/>
        </p:nvSpPr>
        <p:spPr>
          <a:xfrm>
            <a:off x="1188720" y="4672584"/>
            <a:ext cx="5852160" cy="640080"/>
          </a:xfrm>
          <a:prstGeom prst="rect">
            <a:avLst/>
          </a:prstGeom>
          <a:noFill/>
          <a:ln>
            <a:noFill/>
          </a:ln>
        </p:spPr>
        <p:txBody>
          <a:bodyPr spcFirstLastPara="1" wrap="square" lIns="45720" tIns="45720" rIns="45720" bIns="45720" anchor="t" anchorCtr="0">
            <a:noAutofit/>
          </a:bodyPr>
          <a:lstStyle/>
          <a:p>
            <a:pPr marL="0" lvl="0" indent="0" algn="l" rtl="0">
              <a:lnSpc>
                <a:spcPct val="95000"/>
              </a:lnSpc>
              <a:spcBef>
                <a:spcPts val="0"/>
              </a:spcBef>
              <a:spcAft>
                <a:spcPts val="100"/>
              </a:spcAft>
              <a:buNone/>
            </a:pPr>
            <a:r>
              <a:rPr lang="uk-UA" sz="1350">
                <a:solidFill>
                  <a:srgbClr val="2B2422"/>
                </a:solidFill>
                <a:latin typeface="Montserrat ExtraBold"/>
                <a:ea typeface="Montserrat ExtraBold"/>
                <a:cs typeface="Montserrat ExtraBold"/>
                <a:sym typeface="Montserrat ExtraBold"/>
              </a:rPr>
              <a:t>Як правильно задекларувати використання ШІ</a:t>
            </a:r>
            <a:endParaRPr lang="uk-UA" sz="1400">
              <a:solidFill>
                <a:srgbClr val="5A524D"/>
              </a:solidFill>
              <a:latin typeface="Montserrat Medium"/>
              <a:ea typeface="Montserrat Medium"/>
              <a:cs typeface="Montserrat Medium"/>
              <a:sym typeface="Montserrat Medium"/>
            </a:endParaRPr>
          </a:p>
          <a:p>
            <a:pPr marL="0" lvl="0" indent="0" algn="l" rtl="0">
              <a:lnSpc>
                <a:spcPct val="95000"/>
              </a:lnSpc>
              <a:spcBef>
                <a:spcPts val="0"/>
              </a:spcBef>
              <a:spcAft>
                <a:spcPts val="0"/>
              </a:spcAft>
              <a:buNone/>
            </a:pPr>
            <a:r>
              <a:rPr lang="uk-UA" sz="1150">
                <a:solidFill>
                  <a:srgbClr val="5A524D"/>
                </a:solidFill>
                <a:latin typeface="Montserrat Medium"/>
                <a:ea typeface="Montserrat Medium"/>
                <a:cs typeface="Montserrat Medium"/>
                <a:sym typeface="Montserrat Medium"/>
              </a:rPr>
              <a:t>Принципи, формули, шаблон декларації</a:t>
            </a:r>
            <a:endParaRPr lang="uk-UA" sz="1400">
              <a:solidFill>
                <a:srgbClr val="5A524D"/>
              </a:solidFill>
              <a:latin typeface="Montserrat Medium"/>
              <a:ea typeface="Montserrat Medium"/>
              <a:cs typeface="Montserrat Medium"/>
              <a:sym typeface="Montserrat Medium"/>
            </a:endParaRPr>
          </a:p>
        </p:txBody>
      </p:sp>
      <p:sp>
        <p:nvSpPr>
          <p:cNvPr id="216" name="Card"/>
          <p:cNvSpPr/>
          <p:nvPr/>
        </p:nvSpPr>
        <p:spPr>
          <a:xfrm>
            <a:off x="7315200" y="2011680"/>
            <a:ext cx="4325112" cy="3657600"/>
          </a:xfrm>
          <a:prstGeom prst="roundRect">
            <a:avLst>
              <a:gd name="adj" fmla="val 5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218" name="Picture 217"/>
          <p:cNvPicPr preferRelativeResize="0"/>
          <p:nvPr/>
        </p:nvPicPr>
        <p:blipFill>
          <a:blip r:embed="rId4"/>
          <a:stretch>
            <a:fillRect/>
          </a:stretch>
        </p:blipFill>
        <p:spPr>
          <a:xfrm>
            <a:off x="7543800" y="2212848"/>
            <a:ext cx="365760" cy="365760"/>
          </a:xfrm>
          <a:prstGeom prst="rect">
            <a:avLst/>
          </a:prstGeom>
          <a:noFill/>
          <a:ln>
            <a:noFill/>
          </a:ln>
        </p:spPr>
      </p:pic>
      <p:sp>
        <p:nvSpPr>
          <p:cNvPr id="220" name="TextBox 219"/>
          <p:cNvSpPr txBox="1"/>
          <p:nvPr/>
        </p:nvSpPr>
        <p:spPr>
          <a:xfrm>
            <a:off x="8001000" y="2176272"/>
            <a:ext cx="3566160" cy="457200"/>
          </a:xfrm>
          <a:prstGeom prst="rect">
            <a:avLst/>
          </a:prstGeom>
          <a:noFill/>
          <a:ln>
            <a:noFill/>
          </a:ln>
        </p:spPr>
        <p:txBody>
          <a:bodyPr spcFirstLastPara="1" wrap="square" lIns="45720" tIns="45720" rIns="45720" bIns="45720" anchor="ctr" anchorCtr="0">
            <a:noAutofit/>
          </a:bodyPr>
          <a:lstStyle/>
          <a:p>
            <a:pPr marL="0" lvl="0" indent="0" algn="l" rtl="0">
              <a:lnSpc>
                <a:spcPct val="100000"/>
              </a:lnSpc>
              <a:spcBef>
                <a:spcPts val="0"/>
              </a:spcBef>
              <a:spcAft>
                <a:spcPts val="0"/>
              </a:spcAft>
              <a:buNone/>
            </a:pPr>
            <a:r>
              <a:rPr lang="uk-UA" sz="1350">
                <a:solidFill>
                  <a:srgbClr val="7A1F1F"/>
                </a:solidFill>
                <a:latin typeface="Montserrat ExtraBold"/>
                <a:ea typeface="Montserrat ExtraBold"/>
                <a:cs typeface="Montserrat ExtraBold"/>
                <a:sym typeface="Montserrat ExtraBold"/>
              </a:rPr>
              <a:t>Нормативна база тренінгу</a:t>
            </a:r>
            <a:endParaRPr lang="uk-UA" sz="1400">
              <a:solidFill>
                <a:srgbClr val="5A524D"/>
              </a:solidFill>
              <a:latin typeface="Montserrat Medium"/>
              <a:ea typeface="Montserrat Medium"/>
              <a:cs typeface="Montserrat Medium"/>
              <a:sym typeface="Montserrat Medium"/>
            </a:endParaRPr>
          </a:p>
        </p:txBody>
      </p:sp>
      <p:sp>
        <p:nvSpPr>
          <p:cNvPr id="222" name="TextBox 221"/>
          <p:cNvSpPr txBox="1"/>
          <p:nvPr/>
        </p:nvSpPr>
        <p:spPr>
          <a:xfrm>
            <a:off x="7543800" y="2651760"/>
            <a:ext cx="3931920" cy="2971800"/>
          </a:xfrm>
          <a:prstGeom prst="rect">
            <a:avLst/>
          </a:prstGeom>
          <a:noFill/>
          <a:ln>
            <a:noFill/>
          </a:ln>
        </p:spPr>
        <p:txBody>
          <a:bodyPr spcFirstLastPara="1" wrap="square" lIns="45720" tIns="45720" rIns="45720" bIns="45720" anchor="t" anchorCtr="0">
            <a:noAutofit/>
          </a:bodyPr>
          <a:lstStyle/>
          <a:p>
            <a:pPr marL="201168" lvl="0" indent="-201168" algn="l" rtl="0">
              <a:lnSpc>
                <a:spcPct val="100000"/>
              </a:lnSpc>
              <a:spcBef>
                <a:spcPts val="0"/>
              </a:spcBef>
              <a:spcAft>
                <a:spcPts val="300"/>
              </a:spcAft>
              <a:buClr>
                <a:srgbClr val="B80000"/>
              </a:buClr>
              <a:buFont typeface="Arial"/>
              <a:buChar char="•"/>
            </a:pPr>
            <a:r>
              <a:rPr lang="uk-UA" sz="1100">
                <a:solidFill>
                  <a:srgbClr val="5A524D"/>
                </a:solidFill>
                <a:latin typeface="Montserrat Medium"/>
                <a:ea typeface="Montserrat Medium"/>
                <a:cs typeface="Montserrat Medium"/>
                <a:sym typeface="Montserrat Medium"/>
              </a:rPr>
              <a:t>Закон України </a:t>
            </a:r>
            <a:r>
              <a:rPr lang="uk-UA" sz="1100">
                <a:solidFill>
                  <a:srgbClr val="2B2422"/>
                </a:solidFill>
                <a:latin typeface="Montserrat SemiBold"/>
                <a:ea typeface="Montserrat SemiBold"/>
                <a:cs typeface="Montserrat SemiBold"/>
                <a:sym typeface="Montserrat SemiBold"/>
              </a:rPr>
              <a:t>«Про академічну доброчесність»</a:t>
            </a:r>
            <a:r>
              <a:rPr lang="uk-UA" sz="1100">
                <a:solidFill>
                  <a:srgbClr val="5A524D"/>
                </a:solidFill>
                <a:latin typeface="Montserrat Medium"/>
                <a:ea typeface="Montserrat Medium"/>
                <a:cs typeface="Montserrat Medium"/>
                <a:sym typeface="Montserrat Medium"/>
              </a:rPr>
              <a:t> № 4742-IX (чинний з 01.02.2026, введений у дію 31.07.2026)</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100000"/>
              </a:lnSpc>
              <a:spcBef>
                <a:spcPts val="0"/>
              </a:spcBef>
              <a:spcAft>
                <a:spcPts val="300"/>
              </a:spcAft>
              <a:buClr>
                <a:srgbClr val="B80000"/>
              </a:buClr>
              <a:buFont typeface="Arial"/>
              <a:buChar char="•"/>
            </a:pPr>
            <a:r>
              <a:rPr lang="uk-UA" sz="1100">
                <a:solidFill>
                  <a:srgbClr val="5A524D"/>
                </a:solidFill>
                <a:latin typeface="Montserrat Medium"/>
                <a:ea typeface="Montserrat Medium"/>
                <a:cs typeface="Montserrat Medium"/>
                <a:sym typeface="Montserrat Medium"/>
              </a:rPr>
              <a:t>Закони України </a:t>
            </a:r>
            <a:r>
              <a:rPr lang="uk-UA" sz="1100">
                <a:solidFill>
                  <a:srgbClr val="2B2422"/>
                </a:solidFill>
                <a:latin typeface="Montserrat SemiBold"/>
                <a:ea typeface="Montserrat SemiBold"/>
                <a:cs typeface="Montserrat SemiBold"/>
                <a:sym typeface="Montserrat SemiBold"/>
              </a:rPr>
              <a:t>«Про освіту», «Про вищу освіту», «Про авторське право і суміжні права»</a:t>
            </a:r>
            <a:r>
              <a:rPr lang="uk-UA" sz="1100">
                <a:solidFill>
                  <a:srgbClr val="5A524D"/>
                </a:solidFill>
                <a:latin typeface="Montserrat Medium"/>
                <a:ea typeface="Montserrat Medium"/>
                <a:cs typeface="Montserrat Medium"/>
                <a:sym typeface="Montserrat Medium"/>
              </a:rPr>
              <a:t> (№ 2811-IX, ст. 33)</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100000"/>
              </a:lnSpc>
              <a:spcBef>
                <a:spcPts val="0"/>
              </a:spcBef>
              <a:spcAft>
                <a:spcPts val="300"/>
              </a:spcAft>
              <a:buClr>
                <a:srgbClr val="B80000"/>
              </a:buClr>
              <a:buFont typeface="Arial"/>
              <a:buChar char="•"/>
            </a:pPr>
            <a:r>
              <a:rPr lang="uk-UA" sz="1100">
                <a:solidFill>
                  <a:srgbClr val="5A524D"/>
                </a:solidFill>
                <a:latin typeface="Montserrat Medium"/>
                <a:ea typeface="Montserrat Medium"/>
                <a:cs typeface="Montserrat Medium"/>
                <a:sym typeface="Montserrat Medium"/>
              </a:rPr>
              <a:t>Локальні акти КНУ: </a:t>
            </a:r>
            <a:r>
              <a:rPr lang="uk-UA" sz="1100">
                <a:solidFill>
                  <a:srgbClr val="2B2422"/>
                </a:solidFill>
                <a:latin typeface="Montserrat SemiBold"/>
                <a:ea typeface="Montserrat SemiBold"/>
                <a:cs typeface="Montserrat SemiBold"/>
                <a:sym typeface="Montserrat SemiBold"/>
              </a:rPr>
              <a:t>Положення про використання ШІ при реалізації освітніх програм</a:t>
            </a:r>
            <a:r>
              <a:rPr lang="uk-UA" sz="1100">
                <a:solidFill>
                  <a:srgbClr val="5A524D"/>
                </a:solidFill>
                <a:latin typeface="Montserrat Medium"/>
                <a:ea typeface="Montserrat Medium"/>
                <a:cs typeface="Montserrat Medium"/>
                <a:sym typeface="Montserrat Medium"/>
              </a:rPr>
              <a:t> (Вчена рада 02.03.2026, наказ № 154-32); </a:t>
            </a:r>
            <a:r>
              <a:rPr lang="uk-UA" sz="1100">
                <a:solidFill>
                  <a:srgbClr val="2B2422"/>
                </a:solidFill>
                <a:latin typeface="Montserrat SemiBold"/>
                <a:ea typeface="Montserrat SemiBold"/>
                <a:cs typeface="Montserrat SemiBold"/>
                <a:sym typeface="Montserrat SemiBold"/>
              </a:rPr>
              <a:t>Хартія, Положення про систему забезпечення академічної доброчесності, Положення про уповноважені органи</a:t>
            </a:r>
            <a:r>
              <a:rPr lang="uk-UA" sz="1100">
                <a:solidFill>
                  <a:srgbClr val="5A524D"/>
                </a:solidFill>
                <a:latin typeface="Montserrat Medium"/>
                <a:ea typeface="Montserrat Medium"/>
                <a:cs typeface="Montserrat Medium"/>
                <a:sym typeface="Montserrat Medium"/>
              </a:rPr>
              <a:t> (чинні з 31.07.2026); Етичний кодекс</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100000"/>
              </a:lnSpc>
              <a:spcBef>
                <a:spcPts val="0"/>
              </a:spcBef>
              <a:spcAft>
                <a:spcPts val="300"/>
              </a:spcAft>
              <a:buClr>
                <a:srgbClr val="B80000"/>
              </a:buClr>
              <a:buFont typeface="Arial"/>
              <a:buChar char="•"/>
            </a:pPr>
            <a:r>
              <a:rPr lang="uk-UA" sz="1100">
                <a:solidFill>
                  <a:srgbClr val="5A524D"/>
                </a:solidFill>
                <a:latin typeface="Montserrat Medium"/>
                <a:ea typeface="Montserrat Medium"/>
                <a:cs typeface="Montserrat Medium"/>
                <a:sym typeface="Montserrat Medium"/>
              </a:rPr>
              <a:t>Рекомендації </a:t>
            </a:r>
            <a:r>
              <a:rPr lang="uk-UA" sz="1100">
                <a:solidFill>
                  <a:srgbClr val="2B2422"/>
                </a:solidFill>
                <a:latin typeface="Montserrat SemiBold"/>
                <a:ea typeface="Montserrat SemiBold"/>
                <a:cs typeface="Montserrat SemiBold"/>
                <a:sym typeface="Montserrat SemiBold"/>
              </a:rPr>
              <a:t>ЮНЕСКО, ВОІВ, ОЕСР</a:t>
            </a:r>
            <a:r>
              <a:rPr lang="uk-UA" sz="1100">
                <a:solidFill>
                  <a:srgbClr val="5A524D"/>
                </a:solidFill>
                <a:latin typeface="Montserrat Medium"/>
                <a:ea typeface="Montserrat Medium"/>
                <a:cs typeface="Montserrat Medium"/>
                <a:sym typeface="Montserrat Medium"/>
              </a:rPr>
              <a:t>, Європейської комісії (ERA), COPE, ENAI; Рекомендації МОН і Мінцифри щодо ШІ у ЗВО (2025)</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
        <p:cNvGrpSpPr/>
        <p:nvPr/>
      </p:nvGrpSpPr>
      <p:grpSpPr>
        <a:xfrm>
          <a:off x="0" y="0"/>
          <a:ext cx="0" cy="0"/>
          <a:chOff x="0" y="0"/>
          <a:chExt cx="0" cy="0"/>
        </a:xfrm>
      </p:grpSpPr>
      <p:sp>
        <p:nvSpPr>
          <p:cNvPr id="223" name="Section tag"/>
          <p:cNvSpPr txBox="1"/>
          <p:nvPr/>
        </p:nvSpPr>
        <p:spPr>
          <a:xfrm>
            <a:off x="548640" y="868680"/>
            <a:ext cx="11064240" cy="274320"/>
          </a:xfrm>
          <a:prstGeom prst="rect">
            <a:avLst/>
          </a:prstGeom>
          <a:noFill/>
          <a:ln>
            <a:noFill/>
          </a:ln>
        </p:spPr>
        <p:txBody>
          <a:bodyPr spcFirstLastPara="1" wrap="square" lIns="45720" tIns="45720" rIns="45720" bIns="45720" anchor="t" anchorCtr="0">
            <a:noAutofit/>
          </a:bodyPr>
          <a:lstStyle/>
          <a:p>
            <a:pPr marL="0" lvl="0" indent="0" algn="l" rtl="0">
              <a:lnSpc>
                <a:spcPct val="100000"/>
              </a:lnSpc>
              <a:spcBef>
                <a:spcPts val="0"/>
              </a:spcBef>
              <a:spcAft>
                <a:spcPts val="0"/>
              </a:spcAft>
              <a:buNone/>
            </a:pPr>
            <a:r>
              <a:rPr lang="uk-UA" sz="1000">
                <a:solidFill>
                  <a:srgbClr val="A86F1C"/>
                </a:solidFill>
                <a:latin typeface="Montserrat SemiBold"/>
                <a:ea typeface="Montserrat SemiBold"/>
                <a:cs typeface="Montserrat SemiBold"/>
                <a:sym typeface="Montserrat SemiBold"/>
              </a:rPr>
              <a:t>ПИТАННЯ 1 · ЩО ТАКЕ АКАДЕМІЧНА ДОБРОЧЕСНІСТЬ ЗА НОВИМ ЗАКОНОМ</a:t>
            </a:r>
            <a:endParaRPr lang="uk-UA" sz="1400">
              <a:solidFill>
                <a:srgbClr val="5A524D"/>
              </a:solidFill>
              <a:latin typeface="Montserrat Medium"/>
              <a:ea typeface="Montserrat Medium"/>
              <a:cs typeface="Montserrat Medium"/>
              <a:sym typeface="Montserrat Medium"/>
            </a:endParaRPr>
          </a:p>
        </p:txBody>
      </p:sp>
      <p:sp>
        <p:nvSpPr>
          <p:cNvPr id="224" name="Title"/>
          <p:cNvSpPr txBox="1"/>
          <p:nvPr/>
        </p:nvSpPr>
        <p:spPr>
          <a:xfrm>
            <a:off x="548640" y="1097280"/>
            <a:ext cx="11064240" cy="548640"/>
          </a:xfrm>
          <a:prstGeom prst="rect">
            <a:avLst/>
          </a:prstGeom>
          <a:noFill/>
          <a:ln>
            <a:noFill/>
          </a:ln>
        </p:spPr>
        <p:txBody>
          <a:bodyPr spcFirstLastPara="1" wrap="square" lIns="45720" tIns="45720" rIns="45720" bIns="45720" anchor="t" anchorCtr="0">
            <a:noAutofit/>
          </a:bodyPr>
          <a:lstStyle/>
          <a:p>
            <a:pPr marL="0" lvl="0" indent="0" algn="l" rtl="0">
              <a:lnSpc>
                <a:spcPct val="90000"/>
              </a:lnSpc>
              <a:spcBef>
                <a:spcPts val="0"/>
              </a:spcBef>
              <a:spcAft>
                <a:spcPts val="0"/>
              </a:spcAft>
              <a:buNone/>
            </a:pPr>
            <a:r>
              <a:rPr lang="uk-UA" sz="2400">
                <a:solidFill>
                  <a:srgbClr val="B80000"/>
                </a:solidFill>
                <a:latin typeface="Montserrat Black"/>
                <a:ea typeface="Montserrat Black"/>
                <a:cs typeface="Montserrat Black"/>
                <a:sym typeface="Montserrat Black"/>
              </a:rPr>
              <a:t>Новий закон: від «статті 42» до окремого закону</a:t>
            </a:r>
            <a:endParaRPr lang="uk-UA" sz="1400">
              <a:solidFill>
                <a:srgbClr val="5A524D"/>
              </a:solidFill>
              <a:latin typeface="Montserrat Medium"/>
              <a:ea typeface="Montserrat Medium"/>
              <a:cs typeface="Montserrat Medium"/>
              <a:sym typeface="Montserrat Medium"/>
            </a:endParaRPr>
          </a:p>
        </p:txBody>
      </p:sp>
      <p:cxnSp>
        <p:nvCxnSpPr>
          <p:cNvPr id="225" name="Line 226"/>
          <p:cNvCxnSpPr/>
          <p:nvPr/>
        </p:nvCxnSpPr>
        <p:spPr>
          <a:xfrm>
            <a:off x="685800" y="2057400"/>
            <a:ext cx="10652760" cy="0"/>
          </a:xfrm>
          <a:prstGeom prst="line">
            <a:avLst/>
          </a:prstGeom>
          <a:ln w="31750">
            <a:solidFill>
              <a:srgbClr val="F1E6D8"/>
            </a:solidFill>
          </a:ln>
        </p:spPr>
      </p:cxnSp>
      <p:sp>
        <p:nvSpPr>
          <p:cNvPr id="228" name="Shape 227"/>
          <p:cNvSpPr/>
          <p:nvPr/>
        </p:nvSpPr>
        <p:spPr>
          <a:xfrm>
            <a:off x="594360" y="1965960"/>
            <a:ext cx="182880" cy="182880"/>
          </a:xfrm>
          <a:prstGeom prst="ellipse">
            <a:avLst/>
          </a:prstGeom>
          <a:solidFill>
            <a:srgbClr val="B80000"/>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230" name="TextBox 229"/>
          <p:cNvSpPr txBox="1"/>
          <p:nvPr/>
        </p:nvSpPr>
        <p:spPr>
          <a:xfrm>
            <a:off x="548640" y="2194560"/>
            <a:ext cx="3566160" cy="777240"/>
          </a:xfrm>
          <a:prstGeom prst="rect">
            <a:avLst/>
          </a:prstGeom>
          <a:noFill/>
          <a:ln>
            <a:noFill/>
          </a:ln>
        </p:spPr>
        <p:txBody>
          <a:bodyPr spcFirstLastPara="1" wrap="square" lIns="45720" tIns="45720" rIns="45720" bIns="45720" anchor="t" anchorCtr="0">
            <a:noAutofit/>
          </a:bodyPr>
          <a:lstStyle/>
          <a:p>
            <a:pPr marL="0" lvl="0" indent="0" algn="l" rtl="0">
              <a:lnSpc>
                <a:spcPct val="100000"/>
              </a:lnSpc>
              <a:spcBef>
                <a:spcPts val="0"/>
              </a:spcBef>
              <a:spcAft>
                <a:spcPts val="100"/>
              </a:spcAft>
              <a:buNone/>
            </a:pPr>
            <a:r>
              <a:rPr lang="uk-UA" sz="1500">
                <a:solidFill>
                  <a:srgbClr val="B80000"/>
                </a:solidFill>
                <a:latin typeface="Montserrat ExtraBold"/>
                <a:ea typeface="Montserrat ExtraBold"/>
                <a:cs typeface="Montserrat ExtraBold"/>
                <a:sym typeface="Montserrat ExtraBold"/>
              </a:rPr>
              <a:t>18.12.2025</a:t>
            </a:r>
            <a:endParaRPr lang="uk-UA" sz="1400">
              <a:solidFill>
                <a:srgbClr val="5A524D"/>
              </a:solidFill>
              <a:latin typeface="Montserrat Medium"/>
              <a:ea typeface="Montserrat Medium"/>
              <a:cs typeface="Montserrat Medium"/>
              <a:sym typeface="Montserrat Medium"/>
            </a:endParaRPr>
          </a:p>
          <a:p>
            <a:pPr marL="0" lvl="0" indent="0" algn="l" rtl="0">
              <a:lnSpc>
                <a:spcPct val="95000"/>
              </a:lnSpc>
              <a:spcBef>
                <a:spcPts val="0"/>
              </a:spcBef>
              <a:spcAft>
                <a:spcPts val="0"/>
              </a:spcAft>
              <a:buNone/>
            </a:pPr>
            <a:r>
              <a:rPr lang="uk-UA" sz="1150">
                <a:solidFill>
                  <a:srgbClr val="5A524D"/>
                </a:solidFill>
                <a:latin typeface="Montserrat Medium"/>
                <a:ea typeface="Montserrat Medium"/>
                <a:cs typeface="Montserrat Medium"/>
                <a:sym typeface="Montserrat Medium"/>
              </a:rPr>
              <a:t>ухвалено Верховною Радою</a:t>
            </a:r>
            <a:endParaRPr lang="uk-UA" sz="1400">
              <a:solidFill>
                <a:srgbClr val="5A524D"/>
              </a:solidFill>
              <a:latin typeface="Montserrat Medium"/>
              <a:ea typeface="Montserrat Medium"/>
              <a:cs typeface="Montserrat Medium"/>
              <a:sym typeface="Montserrat Medium"/>
            </a:endParaRPr>
          </a:p>
        </p:txBody>
      </p:sp>
      <p:sp>
        <p:nvSpPr>
          <p:cNvPr id="232" name="Shape 231"/>
          <p:cNvSpPr/>
          <p:nvPr/>
        </p:nvSpPr>
        <p:spPr>
          <a:xfrm>
            <a:off x="4343400" y="1965960"/>
            <a:ext cx="182880" cy="182880"/>
          </a:xfrm>
          <a:prstGeom prst="ellipse">
            <a:avLst/>
          </a:prstGeom>
          <a:solidFill>
            <a:srgbClr val="B80000"/>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234" name="TextBox 233"/>
          <p:cNvSpPr txBox="1"/>
          <p:nvPr/>
        </p:nvSpPr>
        <p:spPr>
          <a:xfrm>
            <a:off x="4297680" y="2194560"/>
            <a:ext cx="3566160" cy="777240"/>
          </a:xfrm>
          <a:prstGeom prst="rect">
            <a:avLst/>
          </a:prstGeom>
          <a:noFill/>
          <a:ln>
            <a:noFill/>
          </a:ln>
        </p:spPr>
        <p:txBody>
          <a:bodyPr spcFirstLastPara="1" wrap="square" lIns="45720" tIns="45720" rIns="45720" bIns="45720" anchor="t" anchorCtr="0">
            <a:noAutofit/>
          </a:bodyPr>
          <a:lstStyle/>
          <a:p>
            <a:pPr marL="0" lvl="0" indent="0" algn="l" rtl="0">
              <a:lnSpc>
                <a:spcPct val="100000"/>
              </a:lnSpc>
              <a:spcBef>
                <a:spcPts val="0"/>
              </a:spcBef>
              <a:spcAft>
                <a:spcPts val="100"/>
              </a:spcAft>
              <a:buNone/>
            </a:pPr>
            <a:r>
              <a:rPr lang="uk-UA" sz="1500">
                <a:solidFill>
                  <a:srgbClr val="B80000"/>
                </a:solidFill>
                <a:latin typeface="Montserrat ExtraBold"/>
                <a:ea typeface="Montserrat ExtraBold"/>
                <a:cs typeface="Montserrat ExtraBold"/>
                <a:sym typeface="Montserrat ExtraBold"/>
              </a:rPr>
              <a:t>01.02.2026</a:t>
            </a:r>
            <a:endParaRPr lang="uk-UA" sz="1400">
              <a:solidFill>
                <a:srgbClr val="5A524D"/>
              </a:solidFill>
              <a:latin typeface="Montserrat Medium"/>
              <a:ea typeface="Montserrat Medium"/>
              <a:cs typeface="Montserrat Medium"/>
              <a:sym typeface="Montserrat Medium"/>
            </a:endParaRPr>
          </a:p>
          <a:p>
            <a:pPr marL="0" lvl="0" indent="0" algn="l" rtl="0">
              <a:lnSpc>
                <a:spcPct val="95000"/>
              </a:lnSpc>
              <a:spcBef>
                <a:spcPts val="0"/>
              </a:spcBef>
              <a:spcAft>
                <a:spcPts val="0"/>
              </a:spcAft>
              <a:buNone/>
            </a:pPr>
            <a:r>
              <a:rPr lang="uk-UA" sz="1150">
                <a:solidFill>
                  <a:srgbClr val="5A524D"/>
                </a:solidFill>
                <a:latin typeface="Montserrat Medium"/>
                <a:ea typeface="Montserrat Medium"/>
                <a:cs typeface="Montserrat Medium"/>
                <a:sym typeface="Montserrat Medium"/>
              </a:rPr>
              <a:t>набрав чинності</a:t>
            </a:r>
            <a:endParaRPr lang="uk-UA" sz="1400">
              <a:solidFill>
                <a:srgbClr val="5A524D"/>
              </a:solidFill>
              <a:latin typeface="Montserrat Medium"/>
              <a:ea typeface="Montserrat Medium"/>
              <a:cs typeface="Montserrat Medium"/>
              <a:sym typeface="Montserrat Medium"/>
            </a:endParaRPr>
          </a:p>
        </p:txBody>
      </p:sp>
      <p:sp>
        <p:nvSpPr>
          <p:cNvPr id="236" name="Shape 235"/>
          <p:cNvSpPr/>
          <p:nvPr/>
        </p:nvSpPr>
        <p:spPr>
          <a:xfrm>
            <a:off x="8092440" y="1965960"/>
            <a:ext cx="182880" cy="182880"/>
          </a:xfrm>
          <a:prstGeom prst="ellipse">
            <a:avLst/>
          </a:prstGeom>
          <a:solidFill>
            <a:srgbClr val="B80000"/>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238" name="TextBox 237"/>
          <p:cNvSpPr txBox="1"/>
          <p:nvPr/>
        </p:nvSpPr>
        <p:spPr>
          <a:xfrm>
            <a:off x="8046720" y="2194560"/>
            <a:ext cx="3566160" cy="777240"/>
          </a:xfrm>
          <a:prstGeom prst="rect">
            <a:avLst/>
          </a:prstGeom>
          <a:noFill/>
          <a:ln>
            <a:noFill/>
          </a:ln>
        </p:spPr>
        <p:txBody>
          <a:bodyPr spcFirstLastPara="1" wrap="square" lIns="45720" tIns="45720" rIns="45720" bIns="45720" anchor="t" anchorCtr="0">
            <a:noAutofit/>
          </a:bodyPr>
          <a:lstStyle/>
          <a:p>
            <a:pPr marL="0" lvl="0" indent="0" algn="l" rtl="0">
              <a:lnSpc>
                <a:spcPct val="100000"/>
              </a:lnSpc>
              <a:spcBef>
                <a:spcPts val="0"/>
              </a:spcBef>
              <a:spcAft>
                <a:spcPts val="100"/>
              </a:spcAft>
              <a:buNone/>
            </a:pPr>
            <a:r>
              <a:rPr lang="uk-UA" sz="1500">
                <a:solidFill>
                  <a:srgbClr val="B80000"/>
                </a:solidFill>
                <a:latin typeface="Montserrat ExtraBold"/>
                <a:ea typeface="Montserrat ExtraBold"/>
                <a:cs typeface="Montserrat ExtraBold"/>
                <a:sym typeface="Montserrat ExtraBold"/>
              </a:rPr>
              <a:t>31.07.2026</a:t>
            </a:r>
            <a:endParaRPr lang="uk-UA" sz="1400">
              <a:solidFill>
                <a:srgbClr val="5A524D"/>
              </a:solidFill>
              <a:latin typeface="Montserrat Medium"/>
              <a:ea typeface="Montserrat Medium"/>
              <a:cs typeface="Montserrat Medium"/>
              <a:sym typeface="Montserrat Medium"/>
            </a:endParaRPr>
          </a:p>
          <a:p>
            <a:pPr marL="0" lvl="0" indent="0" algn="l" rtl="0">
              <a:lnSpc>
                <a:spcPct val="95000"/>
              </a:lnSpc>
              <a:spcBef>
                <a:spcPts val="0"/>
              </a:spcBef>
              <a:spcAft>
                <a:spcPts val="0"/>
              </a:spcAft>
              <a:buNone/>
            </a:pPr>
            <a:r>
              <a:rPr lang="uk-UA" sz="1150">
                <a:solidFill>
                  <a:srgbClr val="5A524D"/>
                </a:solidFill>
                <a:latin typeface="Montserrat Medium"/>
                <a:ea typeface="Montserrat Medium"/>
                <a:cs typeface="Montserrat Medium"/>
                <a:sym typeface="Montserrat Medium"/>
              </a:rPr>
              <a:t>введено в дію разом зі змінами до законів «Про освіту» і «Про вищу освіту»</a:t>
            </a:r>
            <a:endParaRPr lang="uk-UA" sz="1400">
              <a:solidFill>
                <a:srgbClr val="5A524D"/>
              </a:solidFill>
              <a:latin typeface="Montserrat Medium"/>
              <a:ea typeface="Montserrat Medium"/>
              <a:cs typeface="Montserrat Medium"/>
              <a:sym typeface="Montserrat Medium"/>
            </a:endParaRPr>
          </a:p>
        </p:txBody>
      </p:sp>
      <p:sp>
        <p:nvSpPr>
          <p:cNvPr id="239" name="Definition card"/>
          <p:cNvSpPr/>
          <p:nvPr/>
        </p:nvSpPr>
        <p:spPr>
          <a:xfrm>
            <a:off x="548640" y="3108960"/>
            <a:ext cx="5943600" cy="2423160"/>
          </a:xfrm>
          <a:prstGeom prst="roundRect">
            <a:avLst>
              <a:gd name="adj" fmla="val 5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241" name="Picture 240"/>
          <p:cNvPicPr preferRelativeResize="0"/>
          <p:nvPr/>
        </p:nvPicPr>
        <p:blipFill>
          <a:blip r:embed="rId4"/>
          <a:stretch>
            <a:fillRect/>
          </a:stretch>
        </p:blipFill>
        <p:spPr>
          <a:xfrm>
            <a:off x="749808" y="3291840"/>
            <a:ext cx="384048" cy="384048"/>
          </a:xfrm>
          <a:prstGeom prst="rect">
            <a:avLst/>
          </a:prstGeom>
          <a:noFill/>
          <a:ln>
            <a:noFill/>
          </a:ln>
        </p:spPr>
      </p:pic>
      <p:sp>
        <p:nvSpPr>
          <p:cNvPr id="243" name="TextBox 242"/>
          <p:cNvSpPr txBox="1"/>
          <p:nvPr/>
        </p:nvSpPr>
        <p:spPr>
          <a:xfrm>
            <a:off x="1234440" y="3246120"/>
            <a:ext cx="5120640" cy="457200"/>
          </a:xfrm>
          <a:prstGeom prst="rect">
            <a:avLst/>
          </a:prstGeom>
          <a:noFill/>
          <a:ln>
            <a:noFill/>
          </a:ln>
        </p:spPr>
        <p:txBody>
          <a:bodyPr spcFirstLastPara="1" wrap="square" lIns="45720" tIns="45720" rIns="45720" bIns="45720" anchor="ctr" anchorCtr="0">
            <a:noAutofit/>
          </a:bodyPr>
          <a:lstStyle/>
          <a:p>
            <a:pPr marL="0" lvl="0" indent="0" algn="l" rtl="0">
              <a:lnSpc>
                <a:spcPct val="100000"/>
              </a:lnSpc>
              <a:spcBef>
                <a:spcPts val="0"/>
              </a:spcBef>
              <a:spcAft>
                <a:spcPts val="0"/>
              </a:spcAft>
              <a:buNone/>
            </a:pPr>
            <a:r>
              <a:rPr lang="uk-UA" sz="1300">
                <a:solidFill>
                  <a:srgbClr val="7A1F1F"/>
                </a:solidFill>
                <a:latin typeface="Montserrat ExtraBold"/>
                <a:ea typeface="Montserrat ExtraBold"/>
                <a:cs typeface="Montserrat ExtraBold"/>
                <a:sym typeface="Montserrat ExtraBold"/>
              </a:rPr>
              <a:t>Визначення (ст. 1 Закону № 4742-IX)</a:t>
            </a:r>
            <a:endParaRPr lang="uk-UA" sz="1400">
              <a:solidFill>
                <a:srgbClr val="5A524D"/>
              </a:solidFill>
              <a:latin typeface="Montserrat Medium"/>
              <a:ea typeface="Montserrat Medium"/>
              <a:cs typeface="Montserrat Medium"/>
              <a:sym typeface="Montserrat Medium"/>
            </a:endParaRPr>
          </a:p>
        </p:txBody>
      </p:sp>
      <p:sp>
        <p:nvSpPr>
          <p:cNvPr id="245" name="TextBox 244"/>
          <p:cNvSpPr txBox="1"/>
          <p:nvPr/>
        </p:nvSpPr>
        <p:spPr>
          <a:xfrm>
            <a:off x="749808" y="3749040"/>
            <a:ext cx="5577840" cy="1737360"/>
          </a:xfrm>
          <a:prstGeom prst="rect">
            <a:avLst/>
          </a:prstGeom>
          <a:noFill/>
          <a:ln>
            <a:noFill/>
          </a:ln>
        </p:spPr>
        <p:txBody>
          <a:bodyPr spcFirstLastPara="1" wrap="square" lIns="45720" tIns="45720" rIns="45720" bIns="45720" anchor="t" anchorCtr="0">
            <a:noAutofit/>
          </a:bodyPr>
          <a:lstStyle/>
          <a:p>
            <a:pPr marL="0" lvl="0" indent="0" algn="l" rtl="0">
              <a:lnSpc>
                <a:spcPct val="100000"/>
              </a:lnSpc>
              <a:spcBef>
                <a:spcPts val="0"/>
              </a:spcBef>
              <a:spcAft>
                <a:spcPts val="600"/>
              </a:spcAft>
              <a:buNone/>
            </a:pPr>
            <a:r>
              <a:rPr lang="uk-UA" sz="1250">
                <a:solidFill>
                  <a:srgbClr val="2B2422"/>
                </a:solidFill>
                <a:latin typeface="Montserrat Medium"/>
                <a:ea typeface="Montserrat Medium"/>
                <a:cs typeface="Montserrat Medium"/>
                <a:sym typeface="Montserrat Medium"/>
              </a:rPr>
              <a:t>Академічна доброчесність — сукупність цінностей, принципів і заснованих на них правил, яких дотримуються суб’єкти академічної діяльності під час навчання, викладання, наукової та науково-технічної діяльності.</a:t>
            </a:r>
            <a:endParaRPr lang="uk-UA" sz="1400">
              <a:solidFill>
                <a:srgbClr val="5A524D"/>
              </a:solidFill>
              <a:latin typeface="Montserrat Medium"/>
              <a:ea typeface="Montserrat Medium"/>
              <a:cs typeface="Montserrat Medium"/>
              <a:sym typeface="Montserrat Medium"/>
            </a:endParaRPr>
          </a:p>
          <a:p>
            <a:pPr marL="0" lvl="0" indent="0" algn="l" rtl="0">
              <a:lnSpc>
                <a:spcPct val="100000"/>
              </a:lnSpc>
              <a:spcBef>
                <a:spcPts val="0"/>
              </a:spcBef>
              <a:spcAft>
                <a:spcPts val="400"/>
              </a:spcAft>
              <a:buNone/>
            </a:pPr>
            <a:r>
              <a:rPr lang="uk-UA" sz="1200">
                <a:solidFill>
                  <a:srgbClr val="5A524D"/>
                </a:solidFill>
                <a:latin typeface="Montserrat Medium"/>
                <a:ea typeface="Montserrat Medium"/>
                <a:cs typeface="Montserrat Medium"/>
                <a:sym typeface="Montserrat Medium"/>
              </a:rPr>
              <a:t>Суб’єкти: педагогічні, науково-педагогічні та наукові працівники, здобувачі освіти і — вперше — вступники, експерти, учасники та організатори конкурсів, заклади освіти та наукові установи.</a:t>
            </a:r>
            <a:endParaRPr lang="uk-UA" sz="1400">
              <a:solidFill>
                <a:srgbClr val="5A524D"/>
              </a:solidFill>
              <a:latin typeface="Montserrat Medium"/>
              <a:ea typeface="Montserrat Medium"/>
              <a:cs typeface="Montserrat Medium"/>
              <a:sym typeface="Montserrat Medium"/>
            </a:endParaRPr>
          </a:p>
        </p:txBody>
      </p:sp>
      <p:sp>
        <p:nvSpPr>
          <p:cNvPr id="247" name="TextBox 246"/>
          <p:cNvSpPr txBox="1"/>
          <p:nvPr/>
        </p:nvSpPr>
        <p:spPr>
          <a:xfrm>
            <a:off x="6766560" y="3108960"/>
            <a:ext cx="4846320" cy="365760"/>
          </a:xfrm>
          <a:prstGeom prst="rect">
            <a:avLst/>
          </a:prstGeom>
          <a:noFill/>
          <a:ln>
            <a:noFill/>
          </a:ln>
        </p:spPr>
        <p:txBody>
          <a:bodyPr spcFirstLastPara="1" wrap="square" lIns="45720" tIns="45720" rIns="45720" bIns="45720" anchor="t" anchorCtr="0">
            <a:noAutofit/>
          </a:bodyPr>
          <a:lstStyle/>
          <a:p>
            <a:pPr marL="0" lvl="0" indent="0" algn="l" rtl="0">
              <a:lnSpc>
                <a:spcPct val="100000"/>
              </a:lnSpc>
              <a:spcBef>
                <a:spcPts val="0"/>
              </a:spcBef>
              <a:spcAft>
                <a:spcPts val="0"/>
              </a:spcAft>
              <a:buNone/>
            </a:pPr>
            <a:r>
              <a:rPr lang="uk-UA" sz="1100">
                <a:solidFill>
                  <a:srgbClr val="A86F1C"/>
                </a:solidFill>
                <a:latin typeface="Montserrat SemiBold"/>
                <a:ea typeface="Montserrat SemiBold"/>
                <a:cs typeface="Montserrat SemiBold"/>
                <a:sym typeface="Montserrat SemiBold"/>
              </a:rPr>
              <a:t>БАЗОВІ ЦІННОСТІ (Ч. 2 СТ. 4)</a:t>
            </a:r>
            <a:endParaRPr lang="uk-UA" sz="1400">
              <a:solidFill>
                <a:srgbClr val="5A524D"/>
              </a:solidFill>
              <a:latin typeface="Montserrat Medium"/>
              <a:ea typeface="Montserrat Medium"/>
              <a:cs typeface="Montserrat Medium"/>
              <a:sym typeface="Montserrat Medium"/>
            </a:endParaRPr>
          </a:p>
        </p:txBody>
      </p:sp>
      <p:sp>
        <p:nvSpPr>
          <p:cNvPr id="249" name="TextBox 248"/>
          <p:cNvSpPr txBox="1"/>
          <p:nvPr/>
        </p:nvSpPr>
        <p:spPr>
          <a:xfrm>
            <a:off x="6766560" y="3429000"/>
            <a:ext cx="4846320" cy="1371600"/>
          </a:xfrm>
          <a:prstGeom prst="rect">
            <a:avLst/>
          </a:prstGeom>
          <a:noFill/>
          <a:ln>
            <a:noFill/>
          </a:ln>
        </p:spPr>
        <p:txBody>
          <a:bodyPr spcFirstLastPara="1" wrap="square" lIns="45720" tIns="45720" rIns="45720" bIns="45720" anchor="t" anchorCtr="0">
            <a:noAutofit/>
          </a:bodyPr>
          <a:lstStyle/>
          <a:p>
            <a:pPr marL="201168" lvl="0" indent="-201168" algn="l" rtl="0">
              <a:lnSpc>
                <a:spcPct val="100000"/>
              </a:lnSpc>
              <a:spcBef>
                <a:spcPts val="0"/>
              </a:spcBef>
              <a:spcAft>
                <a:spcPts val="200"/>
              </a:spcAft>
              <a:buClr>
                <a:srgbClr val="B80000"/>
              </a:buClr>
              <a:buFont typeface="Arial"/>
              <a:buChar char="•"/>
            </a:pPr>
            <a:r>
              <a:rPr lang="uk-UA" sz="1150">
                <a:solidFill>
                  <a:srgbClr val="5A524D"/>
                </a:solidFill>
                <a:latin typeface="Montserrat Medium"/>
                <a:ea typeface="Montserrat Medium"/>
                <a:cs typeface="Montserrat Medium"/>
                <a:sym typeface="Montserrat Medium"/>
              </a:rPr>
              <a:t>чесність</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100000"/>
              </a:lnSpc>
              <a:spcBef>
                <a:spcPts val="0"/>
              </a:spcBef>
              <a:spcAft>
                <a:spcPts val="200"/>
              </a:spcAft>
              <a:buClr>
                <a:srgbClr val="B80000"/>
              </a:buClr>
              <a:buFont typeface="Arial"/>
              <a:buChar char="•"/>
            </a:pPr>
            <a:r>
              <a:rPr lang="uk-UA" sz="1150">
                <a:solidFill>
                  <a:srgbClr val="5A524D"/>
                </a:solidFill>
                <a:latin typeface="Montserrat Medium"/>
                <a:ea typeface="Montserrat Medium"/>
                <a:cs typeface="Montserrat Medium"/>
                <a:sym typeface="Montserrat Medium"/>
              </a:rPr>
              <a:t>довіра до результатів інших</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100000"/>
              </a:lnSpc>
              <a:spcBef>
                <a:spcPts val="0"/>
              </a:spcBef>
              <a:spcAft>
                <a:spcPts val="200"/>
              </a:spcAft>
              <a:buClr>
                <a:srgbClr val="B80000"/>
              </a:buClr>
              <a:buFont typeface="Arial"/>
              <a:buChar char="•"/>
            </a:pPr>
            <a:r>
              <a:rPr lang="uk-UA" sz="1150">
                <a:solidFill>
                  <a:srgbClr val="5A524D"/>
                </a:solidFill>
                <a:latin typeface="Montserrat Medium"/>
                <a:ea typeface="Montserrat Medium"/>
                <a:cs typeface="Montserrat Medium"/>
                <a:sym typeface="Montserrat Medium"/>
              </a:rPr>
              <a:t>повага до честі, гідності та прав інтелектуальної власності</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100000"/>
              </a:lnSpc>
              <a:spcBef>
                <a:spcPts val="0"/>
              </a:spcBef>
              <a:spcAft>
                <a:spcPts val="200"/>
              </a:spcAft>
              <a:buClr>
                <a:srgbClr val="B80000"/>
              </a:buClr>
              <a:buFont typeface="Arial"/>
              <a:buChar char="•"/>
            </a:pPr>
            <a:r>
              <a:rPr lang="uk-UA" sz="1150">
                <a:solidFill>
                  <a:srgbClr val="5A524D"/>
                </a:solidFill>
                <a:latin typeface="Montserrat Medium"/>
                <a:ea typeface="Montserrat Medium"/>
                <a:cs typeface="Montserrat Medium"/>
                <a:sym typeface="Montserrat Medium"/>
              </a:rPr>
              <a:t>справедливість</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100000"/>
              </a:lnSpc>
              <a:spcBef>
                <a:spcPts val="0"/>
              </a:spcBef>
              <a:spcAft>
                <a:spcPts val="200"/>
              </a:spcAft>
              <a:buClr>
                <a:srgbClr val="B80000"/>
              </a:buClr>
              <a:buFont typeface="Arial"/>
              <a:buChar char="•"/>
            </a:pPr>
            <a:r>
              <a:rPr lang="uk-UA" sz="1150">
                <a:solidFill>
                  <a:srgbClr val="5A524D"/>
                </a:solidFill>
                <a:latin typeface="Montserrat Medium"/>
                <a:ea typeface="Montserrat Medium"/>
                <a:cs typeface="Montserrat Medium"/>
                <a:sym typeface="Montserrat Medium"/>
              </a:rPr>
              <a:t>відповідальність</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100000"/>
              </a:lnSpc>
              <a:spcBef>
                <a:spcPts val="0"/>
              </a:spcBef>
              <a:spcAft>
                <a:spcPts val="200"/>
              </a:spcAft>
              <a:buClr>
                <a:srgbClr val="B80000"/>
              </a:buClr>
              <a:buFont typeface="Arial"/>
              <a:buChar char="•"/>
            </a:pPr>
            <a:r>
              <a:rPr lang="uk-UA" sz="1150">
                <a:solidFill>
                  <a:srgbClr val="5A524D"/>
                </a:solidFill>
                <a:latin typeface="Montserrat Medium"/>
                <a:ea typeface="Montserrat Medium"/>
                <a:cs typeface="Montserrat Medium"/>
                <a:sym typeface="Montserrat Medium"/>
              </a:rPr>
              <a:t>стійкість і рішучість у захисті доброчесності</a:t>
            </a:r>
            <a:endParaRPr lang="uk-UA" sz="1400">
              <a:solidFill>
                <a:srgbClr val="5A524D"/>
              </a:solidFill>
              <a:latin typeface="Montserrat Medium"/>
              <a:ea typeface="Montserrat Medium"/>
              <a:cs typeface="Montserrat Medium"/>
              <a:sym typeface="Montserrat Medium"/>
            </a:endParaRPr>
          </a:p>
        </p:txBody>
      </p:sp>
      <p:sp>
        <p:nvSpPr>
          <p:cNvPr id="251" name="TextBox 250"/>
          <p:cNvSpPr txBox="1"/>
          <p:nvPr/>
        </p:nvSpPr>
        <p:spPr>
          <a:xfrm>
            <a:off x="6766560" y="4800600"/>
            <a:ext cx="4846320" cy="320040"/>
          </a:xfrm>
          <a:prstGeom prst="rect">
            <a:avLst/>
          </a:prstGeom>
          <a:noFill/>
          <a:ln>
            <a:noFill/>
          </a:ln>
        </p:spPr>
        <p:txBody>
          <a:bodyPr spcFirstLastPara="1" wrap="square" lIns="45720" tIns="45720" rIns="45720" bIns="45720" anchor="t" anchorCtr="0">
            <a:noAutofit/>
          </a:bodyPr>
          <a:lstStyle/>
          <a:p>
            <a:pPr marL="0" lvl="0" indent="0" algn="l" rtl="0">
              <a:lnSpc>
                <a:spcPct val="100000"/>
              </a:lnSpc>
              <a:spcBef>
                <a:spcPts val="0"/>
              </a:spcBef>
              <a:spcAft>
                <a:spcPts val="0"/>
              </a:spcAft>
              <a:buNone/>
            </a:pPr>
            <a:r>
              <a:rPr lang="uk-UA" sz="1100">
                <a:solidFill>
                  <a:srgbClr val="A86F1C"/>
                </a:solidFill>
                <a:latin typeface="Montserrat SemiBold"/>
                <a:ea typeface="Montserrat SemiBold"/>
                <a:cs typeface="Montserrat SemiBold"/>
                <a:sym typeface="Montserrat SemiBold"/>
              </a:rPr>
              <a:t>ПРИНЦИПИ (Ч. 3 СТ. 4)</a:t>
            </a:r>
            <a:endParaRPr lang="uk-UA" sz="1400">
              <a:solidFill>
                <a:srgbClr val="5A524D"/>
              </a:solidFill>
              <a:latin typeface="Montserrat Medium"/>
              <a:ea typeface="Montserrat Medium"/>
              <a:cs typeface="Montserrat Medium"/>
              <a:sym typeface="Montserrat Medium"/>
            </a:endParaRPr>
          </a:p>
        </p:txBody>
      </p:sp>
      <p:sp>
        <p:nvSpPr>
          <p:cNvPr id="253" name="TextBox 252"/>
          <p:cNvSpPr txBox="1"/>
          <p:nvPr/>
        </p:nvSpPr>
        <p:spPr>
          <a:xfrm>
            <a:off x="6766560" y="5074920"/>
            <a:ext cx="4846320" cy="685800"/>
          </a:xfrm>
          <a:prstGeom prst="rect">
            <a:avLst/>
          </a:prstGeom>
          <a:noFill/>
          <a:ln>
            <a:noFill/>
          </a:ln>
        </p:spPr>
        <p:txBody>
          <a:bodyPr spcFirstLastPara="1" wrap="square" lIns="45720" tIns="45720" rIns="45720" bIns="45720" anchor="t" anchorCtr="0">
            <a:noAutofit/>
          </a:bodyPr>
          <a:lstStyle/>
          <a:p>
            <a:pPr marL="0" lvl="0" indent="0" algn="l" rtl="0">
              <a:lnSpc>
                <a:spcPct val="100000"/>
              </a:lnSpc>
              <a:spcBef>
                <a:spcPts val="0"/>
              </a:spcBef>
              <a:spcAft>
                <a:spcPts val="400"/>
              </a:spcAft>
              <a:buNone/>
            </a:pPr>
            <a:r>
              <a:rPr lang="uk-UA" sz="1150">
                <a:solidFill>
                  <a:srgbClr val="5A524D"/>
                </a:solidFill>
                <a:latin typeface="Montserrat Medium"/>
                <a:ea typeface="Montserrat Medium"/>
                <a:cs typeface="Montserrat Medium"/>
                <a:sym typeface="Montserrat Medium"/>
              </a:rPr>
              <a:t>пріоритет профілактики через навчання та заохочення · відкритість правил · нульова толерантність до порушень · повага до авторства · уникнення конфлікту інтересів</a:t>
            </a:r>
            <a:endParaRPr lang="uk-UA" sz="1400">
              <a:solidFill>
                <a:srgbClr val="5A524D"/>
              </a:solidFill>
              <a:latin typeface="Montserrat Medium"/>
              <a:ea typeface="Montserrat Medium"/>
              <a:cs typeface="Montserrat Medium"/>
              <a:sym typeface="Montserrat Medium"/>
            </a:endParaRPr>
          </a:p>
        </p:txBody>
      </p:sp>
      <p:sp>
        <p:nvSpPr>
          <p:cNvPr id="255" name="Shape 254"/>
          <p:cNvSpPr/>
          <p:nvPr/>
        </p:nvSpPr>
        <p:spPr>
          <a:xfrm>
            <a:off x="548640" y="5623560"/>
            <a:ext cx="5943600" cy="457200"/>
          </a:xfrm>
          <a:prstGeom prst="roundRect">
            <a:avLst>
              <a:gd name="adj" fmla="val 6000"/>
            </a:avLst>
          </a:prstGeom>
          <a:solidFill>
            <a:srgbClr val="F6ECD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257" name="TextBox 256"/>
          <p:cNvSpPr txBox="1"/>
          <p:nvPr/>
        </p:nvSpPr>
        <p:spPr>
          <a:xfrm>
            <a:off x="713232" y="5623560"/>
            <a:ext cx="5669280" cy="457200"/>
          </a:xfrm>
          <a:prstGeom prst="rect">
            <a:avLst/>
          </a:prstGeom>
          <a:noFill/>
          <a:ln>
            <a:noFill/>
          </a:ln>
        </p:spPr>
        <p:txBody>
          <a:bodyPr spcFirstLastPara="1" wrap="square" lIns="45720" tIns="45720" rIns="45720" bIns="45720" anchor="ctr" anchorCtr="0">
            <a:noAutofit/>
          </a:bodyPr>
          <a:lstStyle/>
          <a:p>
            <a:pPr marL="0" lvl="0" indent="0" algn="l" rtl="0">
              <a:lnSpc>
                <a:spcPct val="95000"/>
              </a:lnSpc>
              <a:spcBef>
                <a:spcPts val="0"/>
              </a:spcBef>
              <a:spcAft>
                <a:spcPts val="400"/>
              </a:spcAft>
              <a:buNone/>
            </a:pPr>
            <a:r>
              <a:rPr lang="uk-UA" sz="1050">
                <a:solidFill>
                  <a:srgbClr val="A86F1C"/>
                </a:solidFill>
                <a:latin typeface="Montserrat SemiBold"/>
                <a:ea typeface="Montserrat SemiBold"/>
                <a:cs typeface="Montserrat SemiBold"/>
                <a:sym typeface="Montserrat SemiBold"/>
              </a:rPr>
              <a:t>Ознаки порушення (ст. 17): </a:t>
            </a:r>
            <a:r>
              <a:rPr lang="uk-UA" sz="1050">
                <a:solidFill>
                  <a:srgbClr val="2B2422"/>
                </a:solidFill>
                <a:latin typeface="Montserrat Medium"/>
                <a:ea typeface="Montserrat Medium"/>
                <a:cs typeface="Montserrat Medium"/>
                <a:sym typeface="Montserrat Medium"/>
              </a:rPr>
              <a:t>обман · несправедливість · бездіяльність або невиконання обов’язків · привласнення чужих результатів</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
        <p:cNvGrpSpPr/>
        <p:nvPr/>
      </p:nvGrpSpPr>
      <p:grpSpPr>
        <a:xfrm>
          <a:off x="0" y="0"/>
          <a:ext cx="0" cy="0"/>
          <a:chOff x="0" y="0"/>
          <a:chExt cx="0" cy="0"/>
        </a:xfrm>
      </p:grpSpPr>
      <p:sp>
        <p:nvSpPr>
          <p:cNvPr id="258" name="Title"/>
          <p:cNvSpPr txBox="1"/>
          <p:nvPr/>
        </p:nvSpPr>
        <p:spPr>
          <a:xfrm>
            <a:off x="548640" y="868680"/>
            <a:ext cx="11064240" cy="1143000"/>
          </a:xfrm>
          <a:prstGeom prst="rect">
            <a:avLst/>
          </a:prstGeom>
          <a:noFill/>
          <a:ln>
            <a:noFill/>
          </a:ln>
        </p:spPr>
        <p:txBody>
          <a:bodyPr spcFirstLastPara="1" wrap="square" lIns="45720" tIns="45720" rIns="45720" bIns="45720" anchor="t" anchorCtr="0">
            <a:noAutofit/>
          </a:bodyPr>
          <a:lstStyle/>
          <a:p>
            <a:pPr marL="0" lvl="0" indent="0" algn="l" rtl="0">
              <a:lnSpc>
                <a:spcPct val="90000"/>
              </a:lnSpc>
              <a:spcBef>
                <a:spcPts val="0"/>
              </a:spcBef>
              <a:spcAft>
                <a:spcPts val="0"/>
              </a:spcAft>
              <a:buNone/>
            </a:pPr>
            <a:r>
              <a:rPr lang="uk-UA" sz="2400">
                <a:solidFill>
                  <a:srgbClr val="B80000"/>
                </a:solidFill>
                <a:latin typeface="Montserrat Black"/>
                <a:ea typeface="Montserrat Black"/>
                <a:cs typeface="Montserrat Black"/>
                <a:sym typeface="Montserrat Black"/>
              </a:rPr>
              <a:t>Основні вимоги до забезпечення доброчесності</a:t>
            </a:r>
            <a:br>
              <a:rPr lang="uk-UA" sz="1900">
                <a:solidFill>
                  <a:srgbClr val="2B2422"/>
                </a:solidFill>
                <a:latin typeface="Montserrat Black"/>
                <a:ea typeface="Montserrat Black"/>
                <a:cs typeface="Montserrat Black"/>
                <a:sym typeface="Montserrat Black"/>
              </a:rPr>
            </a:br>
            <a:r>
              <a:rPr lang="uk-UA" sz="1900">
                <a:solidFill>
                  <a:srgbClr val="2B2422"/>
                </a:solidFill>
                <a:latin typeface="Montserrat Black"/>
                <a:ea typeface="Montserrat Black"/>
                <a:cs typeface="Montserrat Black"/>
                <a:sym typeface="Montserrat Black"/>
              </a:rPr>
              <a:t>хто що зобов’язаний робити</a:t>
            </a:r>
            <a:endParaRPr lang="uk-UA" sz="1400">
              <a:solidFill>
                <a:srgbClr val="5A524D"/>
              </a:solidFill>
              <a:latin typeface="Montserrat Medium"/>
              <a:ea typeface="Montserrat Medium"/>
              <a:cs typeface="Montserrat Medium"/>
              <a:sym typeface="Montserrat Medium"/>
            </a:endParaRPr>
          </a:p>
        </p:txBody>
      </p:sp>
      <p:sp>
        <p:nvSpPr>
          <p:cNvPr id="259" name="Column"/>
          <p:cNvSpPr/>
          <p:nvPr/>
        </p:nvSpPr>
        <p:spPr>
          <a:xfrm>
            <a:off x="548640" y="2011680"/>
            <a:ext cx="3593592" cy="2880360"/>
          </a:xfrm>
          <a:prstGeom prst="roundRect">
            <a:avLst>
              <a:gd name="adj" fmla="val 5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261" name="Picture 260"/>
          <p:cNvPicPr preferRelativeResize="0"/>
          <p:nvPr/>
        </p:nvPicPr>
        <p:blipFill>
          <a:blip r:embed="rId4"/>
          <a:stretch>
            <a:fillRect/>
          </a:stretch>
        </p:blipFill>
        <p:spPr>
          <a:xfrm>
            <a:off x="731520" y="2176272"/>
            <a:ext cx="402336" cy="402336"/>
          </a:xfrm>
          <a:prstGeom prst="rect">
            <a:avLst/>
          </a:prstGeom>
          <a:noFill/>
          <a:ln>
            <a:noFill/>
          </a:ln>
        </p:spPr>
      </p:pic>
      <p:sp>
        <p:nvSpPr>
          <p:cNvPr id="263" name="TextBox 262"/>
          <p:cNvSpPr txBox="1"/>
          <p:nvPr/>
        </p:nvSpPr>
        <p:spPr>
          <a:xfrm>
            <a:off x="1207008" y="2139696"/>
            <a:ext cx="2770632" cy="502920"/>
          </a:xfrm>
          <a:prstGeom prst="rect">
            <a:avLst/>
          </a:prstGeom>
          <a:noFill/>
          <a:ln>
            <a:noFill/>
          </a:ln>
        </p:spPr>
        <p:txBody>
          <a:bodyPr spcFirstLastPara="1" wrap="square" lIns="45720" tIns="45720" rIns="45720" bIns="45720" anchor="ctr" anchorCtr="0">
            <a:noAutofit/>
          </a:bodyPr>
          <a:lstStyle/>
          <a:p>
            <a:pPr marL="0" lvl="0" indent="0" algn="l" rtl="0">
              <a:lnSpc>
                <a:spcPct val="92000"/>
              </a:lnSpc>
              <a:spcBef>
                <a:spcPts val="0"/>
              </a:spcBef>
              <a:spcAft>
                <a:spcPts val="0"/>
              </a:spcAft>
              <a:buNone/>
            </a:pPr>
            <a:r>
              <a:rPr lang="uk-UA" sz="1250">
                <a:solidFill>
                  <a:srgbClr val="7A1F1F"/>
                </a:solidFill>
                <a:latin typeface="Montserrat ExtraBold"/>
                <a:ea typeface="Montserrat ExtraBold"/>
                <a:cs typeface="Montserrat ExtraBold"/>
                <a:sym typeface="Montserrat ExtraBold"/>
              </a:rPr>
              <a:t>Здобувачі освіти (ст. 7–8)</a:t>
            </a:r>
            <a:endParaRPr lang="uk-UA" sz="1400">
              <a:solidFill>
                <a:srgbClr val="5A524D"/>
              </a:solidFill>
              <a:latin typeface="Montserrat Medium"/>
              <a:ea typeface="Montserrat Medium"/>
              <a:cs typeface="Montserrat Medium"/>
              <a:sym typeface="Montserrat Medium"/>
            </a:endParaRPr>
          </a:p>
        </p:txBody>
      </p:sp>
      <p:sp>
        <p:nvSpPr>
          <p:cNvPr id="265" name="TextBox 264"/>
          <p:cNvSpPr txBox="1"/>
          <p:nvPr/>
        </p:nvSpPr>
        <p:spPr>
          <a:xfrm>
            <a:off x="713232" y="2724912"/>
            <a:ext cx="3264408" cy="2103120"/>
          </a:xfrm>
          <a:prstGeom prst="rect">
            <a:avLst/>
          </a:prstGeom>
          <a:noFill/>
          <a:ln>
            <a:noFill/>
          </a:ln>
        </p:spPr>
        <p:txBody>
          <a:bodyPr spcFirstLastPara="1" wrap="square" lIns="45720" tIns="45720" rIns="45720" bIns="45720" anchor="t" anchorCtr="0">
            <a:noAutofit/>
          </a:bodyPr>
          <a:lstStyle/>
          <a:p>
            <a:pPr marL="201168" lvl="0" indent="-201168" algn="l" rtl="0">
              <a:lnSpc>
                <a:spcPct val="100000"/>
              </a:lnSpc>
              <a:spcBef>
                <a:spcPts val="0"/>
              </a:spcBef>
              <a:spcAft>
                <a:spcPts val="300"/>
              </a:spcAft>
              <a:buClr>
                <a:srgbClr val="B80000"/>
              </a:buClr>
              <a:buFont typeface="Arial"/>
              <a:buChar char="•"/>
            </a:pPr>
            <a:r>
              <a:rPr lang="uk-UA" sz="1050">
                <a:solidFill>
                  <a:srgbClr val="5A524D"/>
                </a:solidFill>
                <a:latin typeface="Montserrat Medium"/>
                <a:ea typeface="Montserrat Medium"/>
                <a:cs typeface="Montserrat Medium"/>
                <a:sym typeface="Montserrat Medium"/>
              </a:rPr>
              <a:t>самостійно виконувати завдання, якщо інше прямо не дозволено умовами завдання</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100000"/>
              </a:lnSpc>
              <a:spcBef>
                <a:spcPts val="0"/>
              </a:spcBef>
              <a:spcAft>
                <a:spcPts val="300"/>
              </a:spcAft>
              <a:buClr>
                <a:srgbClr val="B80000"/>
              </a:buClr>
              <a:buFont typeface="Arial"/>
              <a:buChar char="•"/>
            </a:pPr>
            <a:r>
              <a:rPr lang="uk-UA" sz="1050">
                <a:solidFill>
                  <a:srgbClr val="5A524D"/>
                </a:solidFill>
                <a:latin typeface="Montserrat Medium"/>
                <a:ea typeface="Montserrat Medium"/>
                <a:cs typeface="Montserrat Medium"/>
                <a:sym typeface="Montserrat Medium"/>
              </a:rPr>
              <a:t>посилатися на джерела усіх запозичень — ідей, тексту, даних, зображень</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100000"/>
              </a:lnSpc>
              <a:spcBef>
                <a:spcPts val="0"/>
              </a:spcBef>
              <a:spcAft>
                <a:spcPts val="300"/>
              </a:spcAft>
              <a:buClr>
                <a:srgbClr val="B80000"/>
              </a:buClr>
              <a:buFont typeface="Arial"/>
              <a:buChar char="•"/>
            </a:pPr>
            <a:r>
              <a:rPr lang="uk-UA" sz="1050">
                <a:solidFill>
                  <a:srgbClr val="5A524D"/>
                </a:solidFill>
                <a:latin typeface="Montserrat Medium"/>
                <a:ea typeface="Montserrat Medium"/>
                <a:cs typeface="Montserrat Medium"/>
                <a:sym typeface="Montserrat Medium"/>
              </a:rPr>
              <a:t>дотримуватися рівня використання ШІ для дисципліни й декларувати його (п. 5.1 Положення про ШІ)</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100000"/>
              </a:lnSpc>
              <a:spcBef>
                <a:spcPts val="0"/>
              </a:spcBef>
              <a:spcAft>
                <a:spcPts val="300"/>
              </a:spcAft>
              <a:buClr>
                <a:srgbClr val="B80000"/>
              </a:buClr>
              <a:buFont typeface="Arial"/>
              <a:buChar char="•"/>
            </a:pPr>
            <a:r>
              <a:rPr lang="uk-UA" sz="1050">
                <a:solidFill>
                  <a:srgbClr val="5A524D"/>
                </a:solidFill>
                <a:latin typeface="Montserrat Medium"/>
                <a:ea typeface="Montserrat Medium"/>
                <a:cs typeface="Montserrat Medium"/>
                <a:sym typeface="Montserrat Medium"/>
              </a:rPr>
              <a:t>відмовитися від схиляння до порушення і повідомити про нього (ст. 34)</a:t>
            </a:r>
            <a:endParaRPr lang="uk-UA" sz="1400">
              <a:solidFill>
                <a:srgbClr val="5A524D"/>
              </a:solidFill>
              <a:latin typeface="Montserrat Medium"/>
              <a:ea typeface="Montserrat Medium"/>
              <a:cs typeface="Montserrat Medium"/>
              <a:sym typeface="Montserrat Medium"/>
            </a:endParaRPr>
          </a:p>
        </p:txBody>
      </p:sp>
      <p:sp>
        <p:nvSpPr>
          <p:cNvPr id="266" name="Column"/>
          <p:cNvSpPr/>
          <p:nvPr/>
        </p:nvSpPr>
        <p:spPr>
          <a:xfrm>
            <a:off x="4297680" y="2011680"/>
            <a:ext cx="3593592" cy="2880360"/>
          </a:xfrm>
          <a:prstGeom prst="roundRect">
            <a:avLst>
              <a:gd name="adj" fmla="val 5000"/>
            </a:avLst>
          </a:prstGeom>
          <a:solidFill>
            <a:srgbClr val="FBEAE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268" name="Picture 267"/>
          <p:cNvPicPr preferRelativeResize="0"/>
          <p:nvPr/>
        </p:nvPicPr>
        <p:blipFill>
          <a:blip r:embed="rId5"/>
          <a:stretch>
            <a:fillRect/>
          </a:stretch>
        </p:blipFill>
        <p:spPr>
          <a:xfrm>
            <a:off x="4480560" y="2176272"/>
            <a:ext cx="402336" cy="402336"/>
          </a:xfrm>
          <a:prstGeom prst="rect">
            <a:avLst/>
          </a:prstGeom>
          <a:noFill/>
          <a:ln>
            <a:noFill/>
          </a:ln>
        </p:spPr>
      </p:pic>
      <p:sp>
        <p:nvSpPr>
          <p:cNvPr id="270" name="TextBox 269"/>
          <p:cNvSpPr txBox="1"/>
          <p:nvPr/>
        </p:nvSpPr>
        <p:spPr>
          <a:xfrm>
            <a:off x="4956048" y="2139696"/>
            <a:ext cx="2770632" cy="502920"/>
          </a:xfrm>
          <a:prstGeom prst="rect">
            <a:avLst/>
          </a:prstGeom>
          <a:noFill/>
          <a:ln>
            <a:noFill/>
          </a:ln>
        </p:spPr>
        <p:txBody>
          <a:bodyPr spcFirstLastPara="1" wrap="square" lIns="45720" tIns="45720" rIns="45720" bIns="45720" anchor="ctr" anchorCtr="0">
            <a:noAutofit/>
          </a:bodyPr>
          <a:lstStyle/>
          <a:p>
            <a:pPr marL="0" lvl="0" indent="0" algn="l" rtl="0">
              <a:lnSpc>
                <a:spcPct val="92000"/>
              </a:lnSpc>
              <a:spcBef>
                <a:spcPts val="0"/>
              </a:spcBef>
              <a:spcAft>
                <a:spcPts val="0"/>
              </a:spcAft>
              <a:buNone/>
            </a:pPr>
            <a:r>
              <a:rPr lang="uk-UA" sz="1250">
                <a:solidFill>
                  <a:srgbClr val="7A1F1F"/>
                </a:solidFill>
                <a:latin typeface="Montserrat ExtraBold"/>
                <a:ea typeface="Montserrat ExtraBold"/>
                <a:cs typeface="Montserrat ExtraBold"/>
                <a:sym typeface="Montserrat ExtraBold"/>
              </a:rPr>
              <a:t>Викладачі та науковці (ст. 13)</a:t>
            </a:r>
            <a:endParaRPr lang="uk-UA" sz="1400">
              <a:solidFill>
                <a:srgbClr val="5A524D"/>
              </a:solidFill>
              <a:latin typeface="Montserrat Medium"/>
              <a:ea typeface="Montserrat Medium"/>
              <a:cs typeface="Montserrat Medium"/>
              <a:sym typeface="Montserrat Medium"/>
            </a:endParaRPr>
          </a:p>
        </p:txBody>
      </p:sp>
      <p:sp>
        <p:nvSpPr>
          <p:cNvPr id="272" name="TextBox 271"/>
          <p:cNvSpPr txBox="1"/>
          <p:nvPr/>
        </p:nvSpPr>
        <p:spPr>
          <a:xfrm>
            <a:off x="4462272" y="2724912"/>
            <a:ext cx="3264408" cy="2103120"/>
          </a:xfrm>
          <a:prstGeom prst="rect">
            <a:avLst/>
          </a:prstGeom>
          <a:noFill/>
          <a:ln>
            <a:noFill/>
          </a:ln>
        </p:spPr>
        <p:txBody>
          <a:bodyPr spcFirstLastPara="1" wrap="square" lIns="45720" tIns="45720" rIns="45720" bIns="45720" anchor="t" anchorCtr="0">
            <a:noAutofit/>
          </a:bodyPr>
          <a:lstStyle/>
          <a:p>
            <a:pPr marL="201168" lvl="0" indent="-201168" algn="l" rtl="0">
              <a:lnSpc>
                <a:spcPct val="100000"/>
              </a:lnSpc>
              <a:spcBef>
                <a:spcPts val="0"/>
              </a:spcBef>
              <a:spcAft>
                <a:spcPts val="300"/>
              </a:spcAft>
              <a:buClr>
                <a:srgbClr val="B80000"/>
              </a:buClr>
              <a:buFont typeface="Arial"/>
              <a:buChar char="•"/>
            </a:pPr>
            <a:r>
              <a:rPr lang="uk-UA" sz="1050">
                <a:solidFill>
                  <a:srgbClr val="5A524D"/>
                </a:solidFill>
                <a:latin typeface="Montserrat Medium"/>
                <a:ea typeface="Montserrat Medium"/>
                <a:cs typeface="Montserrat Medium"/>
                <a:sym typeface="Montserrat Medium"/>
              </a:rPr>
              <a:t>особисто дотримуватися доброчесності й навчати цього здобувачів</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100000"/>
              </a:lnSpc>
              <a:spcBef>
                <a:spcPts val="0"/>
              </a:spcBef>
              <a:spcAft>
                <a:spcPts val="300"/>
              </a:spcAft>
              <a:buClr>
                <a:srgbClr val="B80000"/>
              </a:buClr>
              <a:buFont typeface="Arial"/>
              <a:buChar char="•"/>
            </a:pPr>
            <a:r>
              <a:rPr lang="uk-UA" sz="1050">
                <a:solidFill>
                  <a:srgbClr val="5A524D"/>
                </a:solidFill>
                <a:latin typeface="Montserrat Medium"/>
                <a:ea typeface="Montserrat Medium"/>
                <a:cs typeface="Montserrat Medium"/>
                <a:sym typeface="Montserrat Medium"/>
              </a:rPr>
              <a:t>давати завдання, що стимулюють творчість, а не відтворення загальнодоступної інформації</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100000"/>
              </a:lnSpc>
              <a:spcBef>
                <a:spcPts val="0"/>
              </a:spcBef>
              <a:spcAft>
                <a:spcPts val="300"/>
              </a:spcAft>
              <a:buClr>
                <a:srgbClr val="B80000"/>
              </a:buClr>
              <a:buFont typeface="Arial"/>
              <a:buChar char="•"/>
            </a:pPr>
            <a:r>
              <a:rPr lang="uk-UA" sz="1050">
                <a:solidFill>
                  <a:srgbClr val="5A524D"/>
                </a:solidFill>
                <a:latin typeface="Montserrat Medium"/>
                <a:ea typeface="Montserrat Medium"/>
                <a:cs typeface="Montserrat Medium"/>
                <a:sym typeface="Montserrat Medium"/>
              </a:rPr>
              <a:t>визначити рівень використання ШІ у робочій програмі й повідомити його на першому занятті (п. 3.2, 9.3 Положення про ШІ)</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100000"/>
              </a:lnSpc>
              <a:spcBef>
                <a:spcPts val="0"/>
              </a:spcBef>
              <a:spcAft>
                <a:spcPts val="300"/>
              </a:spcAft>
              <a:buClr>
                <a:srgbClr val="B80000"/>
              </a:buClr>
              <a:buFont typeface="Arial"/>
              <a:buChar char="•"/>
            </a:pPr>
            <a:r>
              <a:rPr lang="uk-UA" sz="1050">
                <a:solidFill>
                  <a:srgbClr val="5A524D"/>
                </a:solidFill>
                <a:latin typeface="Montserrat Medium"/>
                <a:ea typeface="Montserrat Medium"/>
                <a:cs typeface="Montserrat Medium"/>
                <a:sym typeface="Montserrat Medium"/>
              </a:rPr>
              <a:t>оцінювати об’єктивно: недоброчесне оцінювання — окреме порушення (ст. 30)</a:t>
            </a:r>
            <a:endParaRPr lang="uk-UA" sz="1400">
              <a:solidFill>
                <a:srgbClr val="5A524D"/>
              </a:solidFill>
              <a:latin typeface="Montserrat Medium"/>
              <a:ea typeface="Montserrat Medium"/>
              <a:cs typeface="Montserrat Medium"/>
              <a:sym typeface="Montserrat Medium"/>
            </a:endParaRPr>
          </a:p>
        </p:txBody>
      </p:sp>
      <p:sp>
        <p:nvSpPr>
          <p:cNvPr id="273" name="Column"/>
          <p:cNvSpPr/>
          <p:nvPr/>
        </p:nvSpPr>
        <p:spPr>
          <a:xfrm>
            <a:off x="8046720" y="2011680"/>
            <a:ext cx="3593592" cy="2880360"/>
          </a:xfrm>
          <a:prstGeom prst="roundRect">
            <a:avLst>
              <a:gd name="adj" fmla="val 5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275" name="Picture 274"/>
          <p:cNvPicPr preferRelativeResize="0"/>
          <p:nvPr/>
        </p:nvPicPr>
        <p:blipFill>
          <a:blip r:embed="rId6"/>
          <a:stretch>
            <a:fillRect/>
          </a:stretch>
        </p:blipFill>
        <p:spPr>
          <a:xfrm>
            <a:off x="8229600" y="2176272"/>
            <a:ext cx="402336" cy="402336"/>
          </a:xfrm>
          <a:prstGeom prst="rect">
            <a:avLst/>
          </a:prstGeom>
          <a:noFill/>
          <a:ln>
            <a:noFill/>
          </a:ln>
        </p:spPr>
      </p:pic>
      <p:sp>
        <p:nvSpPr>
          <p:cNvPr id="277" name="TextBox 276"/>
          <p:cNvSpPr txBox="1"/>
          <p:nvPr/>
        </p:nvSpPr>
        <p:spPr>
          <a:xfrm>
            <a:off x="8705088" y="2139696"/>
            <a:ext cx="2770632" cy="502920"/>
          </a:xfrm>
          <a:prstGeom prst="rect">
            <a:avLst/>
          </a:prstGeom>
          <a:noFill/>
          <a:ln>
            <a:noFill/>
          </a:ln>
        </p:spPr>
        <p:txBody>
          <a:bodyPr spcFirstLastPara="1" wrap="square" lIns="45720" tIns="45720" rIns="45720" bIns="45720" anchor="ctr" anchorCtr="0">
            <a:noAutofit/>
          </a:bodyPr>
          <a:lstStyle/>
          <a:p>
            <a:pPr marL="0" lvl="0" indent="0" algn="l" rtl="0">
              <a:lnSpc>
                <a:spcPct val="92000"/>
              </a:lnSpc>
              <a:spcBef>
                <a:spcPts val="0"/>
              </a:spcBef>
              <a:spcAft>
                <a:spcPts val="0"/>
              </a:spcAft>
              <a:buNone/>
            </a:pPr>
            <a:r>
              <a:rPr lang="uk-UA" sz="1250">
                <a:solidFill>
                  <a:srgbClr val="7A1F1F"/>
                </a:solidFill>
                <a:latin typeface="Montserrat ExtraBold"/>
                <a:ea typeface="Montserrat ExtraBold"/>
                <a:cs typeface="Montserrat ExtraBold"/>
                <a:sym typeface="Montserrat ExtraBold"/>
              </a:rPr>
              <a:t>Університет (ст. 12)</a:t>
            </a:r>
            <a:endParaRPr lang="uk-UA" sz="1400">
              <a:solidFill>
                <a:srgbClr val="5A524D"/>
              </a:solidFill>
              <a:latin typeface="Montserrat Medium"/>
              <a:ea typeface="Montserrat Medium"/>
              <a:cs typeface="Montserrat Medium"/>
              <a:sym typeface="Montserrat Medium"/>
            </a:endParaRPr>
          </a:p>
        </p:txBody>
      </p:sp>
      <p:sp>
        <p:nvSpPr>
          <p:cNvPr id="279" name="TextBox 278"/>
          <p:cNvSpPr txBox="1"/>
          <p:nvPr/>
        </p:nvSpPr>
        <p:spPr>
          <a:xfrm>
            <a:off x="8211312" y="2724912"/>
            <a:ext cx="3264408" cy="2103120"/>
          </a:xfrm>
          <a:prstGeom prst="rect">
            <a:avLst/>
          </a:prstGeom>
          <a:noFill/>
          <a:ln>
            <a:noFill/>
          </a:ln>
        </p:spPr>
        <p:txBody>
          <a:bodyPr spcFirstLastPara="1" wrap="square" lIns="45720" tIns="45720" rIns="45720" bIns="45720" anchor="t" anchorCtr="0">
            <a:noAutofit/>
          </a:bodyPr>
          <a:lstStyle/>
          <a:p>
            <a:pPr marL="201168" lvl="0" indent="-201168" algn="l" rtl="0">
              <a:lnSpc>
                <a:spcPct val="100000"/>
              </a:lnSpc>
              <a:spcBef>
                <a:spcPts val="0"/>
              </a:spcBef>
              <a:spcAft>
                <a:spcPts val="300"/>
              </a:spcAft>
              <a:buClr>
                <a:srgbClr val="B80000"/>
              </a:buClr>
              <a:buFont typeface="Arial"/>
              <a:buChar char="•"/>
            </a:pPr>
            <a:r>
              <a:rPr lang="uk-UA" sz="1050">
                <a:solidFill>
                  <a:srgbClr val="5A524D"/>
                </a:solidFill>
                <a:latin typeface="Montserrat Medium"/>
                <a:ea typeface="Montserrat Medium"/>
                <a:cs typeface="Montserrat Medium"/>
                <a:sym typeface="Montserrat Medium"/>
              </a:rPr>
              <a:t>внутрішня система забезпечення доброчесності як частина системи якості освіти</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100000"/>
              </a:lnSpc>
              <a:spcBef>
                <a:spcPts val="0"/>
              </a:spcBef>
              <a:spcAft>
                <a:spcPts val="300"/>
              </a:spcAft>
              <a:buClr>
                <a:srgbClr val="B80000"/>
              </a:buClr>
              <a:buFont typeface="Arial"/>
              <a:buChar char="•"/>
            </a:pPr>
            <a:r>
              <a:rPr lang="uk-UA" sz="1050">
                <a:solidFill>
                  <a:srgbClr val="5A524D"/>
                </a:solidFill>
                <a:latin typeface="Montserrat Medium"/>
                <a:ea typeface="Montserrat Medium"/>
                <a:cs typeface="Montserrat Medium"/>
                <a:sym typeface="Montserrat Medium"/>
              </a:rPr>
              <a:t>політика, вимоги до творів, уповноважені органи, процедура, санкції та оскарження</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100000"/>
              </a:lnSpc>
              <a:spcBef>
                <a:spcPts val="0"/>
              </a:spcBef>
              <a:spcAft>
                <a:spcPts val="300"/>
              </a:spcAft>
              <a:buClr>
                <a:srgbClr val="B80000"/>
              </a:buClr>
              <a:buFont typeface="Arial"/>
              <a:buChar char="•"/>
            </a:pPr>
            <a:r>
              <a:rPr lang="uk-UA" sz="1050">
                <a:solidFill>
                  <a:srgbClr val="5A524D"/>
                </a:solidFill>
                <a:latin typeface="Montserrat Medium"/>
                <a:ea typeface="Montserrat Medium"/>
                <a:cs typeface="Montserrat Medium"/>
                <a:sym typeface="Montserrat Medium"/>
              </a:rPr>
              <a:t>у КНУ: Рада з академічної доброчесності, уповноважені особи; факультети повідомляють рівні ШІ через робочі програми та системи управління навчанням (LMS) (п. 4.3)</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100000"/>
              </a:lnSpc>
              <a:spcBef>
                <a:spcPts val="0"/>
              </a:spcBef>
              <a:spcAft>
                <a:spcPts val="300"/>
              </a:spcAft>
              <a:buClr>
                <a:srgbClr val="B80000"/>
              </a:buClr>
              <a:buFont typeface="Arial"/>
              <a:buChar char="•"/>
            </a:pPr>
            <a:r>
              <a:rPr lang="uk-UA" sz="1050">
                <a:solidFill>
                  <a:srgbClr val="5A524D"/>
                </a:solidFill>
                <a:latin typeface="Montserrat Medium"/>
                <a:ea typeface="Montserrat Medium"/>
                <a:cs typeface="Montserrat Medium"/>
                <a:sym typeface="Montserrat Medium"/>
              </a:rPr>
              <a:t>доступ до програмних засобів виявлення ознак порушень (ч. 7 ст. 12)</a:t>
            </a:r>
            <a:endParaRPr lang="uk-UA" sz="1400">
              <a:solidFill>
                <a:srgbClr val="5A524D"/>
              </a:solidFill>
              <a:latin typeface="Montserrat Medium"/>
              <a:ea typeface="Montserrat Medium"/>
              <a:cs typeface="Montserrat Medium"/>
              <a:sym typeface="Montserrat Medium"/>
            </a:endParaRPr>
          </a:p>
        </p:txBody>
      </p:sp>
      <p:sp>
        <p:nvSpPr>
          <p:cNvPr id="280" name="Example box"/>
          <p:cNvSpPr/>
          <p:nvPr/>
        </p:nvSpPr>
        <p:spPr>
          <a:xfrm>
            <a:off x="548640" y="4983480"/>
            <a:ext cx="11091672" cy="731520"/>
          </a:xfrm>
          <a:prstGeom prst="roundRect">
            <a:avLst>
              <a:gd name="adj" fmla="val 6000"/>
            </a:avLst>
          </a:prstGeom>
          <a:solidFill>
            <a:srgbClr val="F6ECD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281" name="Example tag"/>
          <p:cNvSpPr txBox="1"/>
          <p:nvPr/>
        </p:nvSpPr>
        <p:spPr>
          <a:xfrm>
            <a:off x="713232" y="5074920"/>
            <a:ext cx="10762488" cy="274320"/>
          </a:xfrm>
          <a:prstGeom prst="rect">
            <a:avLst/>
          </a:prstGeom>
          <a:noFill/>
          <a:ln>
            <a:noFill/>
          </a:ln>
        </p:spPr>
        <p:txBody>
          <a:bodyPr spcFirstLastPara="1" wrap="square" lIns="45720" tIns="45720" rIns="45720" bIns="45720" anchor="t" anchorCtr="0">
            <a:noAutofit/>
          </a:bodyPr>
          <a:lstStyle/>
          <a:p>
            <a:pPr marL="0" lvl="0" indent="0" algn="l" rtl="0">
              <a:lnSpc>
                <a:spcPct val="100000"/>
              </a:lnSpc>
              <a:spcBef>
                <a:spcPts val="0"/>
              </a:spcBef>
              <a:spcAft>
                <a:spcPts val="0"/>
              </a:spcAft>
              <a:buNone/>
            </a:pPr>
            <a:r>
              <a:rPr lang="uk-UA" sz="1100">
                <a:solidFill>
                  <a:srgbClr val="A86F1C"/>
                </a:solidFill>
                <a:latin typeface="Montserrat SemiBold"/>
                <a:ea typeface="Montserrat SemiBold"/>
                <a:cs typeface="Montserrat SemiBold"/>
                <a:sym typeface="Montserrat SemiBold"/>
              </a:rPr>
              <a:t>ПРИКЛАД</a:t>
            </a:r>
            <a:endParaRPr lang="uk-UA" sz="1400">
              <a:solidFill>
                <a:srgbClr val="5A524D"/>
              </a:solidFill>
              <a:latin typeface="Montserrat Medium"/>
              <a:ea typeface="Montserrat Medium"/>
              <a:cs typeface="Montserrat Medium"/>
              <a:sym typeface="Montserrat Medium"/>
            </a:endParaRPr>
          </a:p>
        </p:txBody>
      </p:sp>
      <p:sp>
        <p:nvSpPr>
          <p:cNvPr id="282" name="Example text"/>
          <p:cNvSpPr txBox="1"/>
          <p:nvPr/>
        </p:nvSpPr>
        <p:spPr>
          <a:xfrm>
            <a:off x="713232" y="5330952"/>
            <a:ext cx="10762488" cy="292608"/>
          </a:xfrm>
          <a:prstGeom prst="rect">
            <a:avLst/>
          </a:prstGeom>
          <a:noFill/>
          <a:ln>
            <a:noFill/>
          </a:ln>
        </p:spPr>
        <p:txBody>
          <a:bodyPr spcFirstLastPara="1" wrap="square" lIns="45720" tIns="45720" rIns="45720" bIns="45720" anchor="t" anchorCtr="0">
            <a:noAutofit/>
          </a:bodyPr>
          <a:lstStyle/>
          <a:p>
            <a:pPr marL="0" lvl="0" indent="0" algn="l" rtl="0">
              <a:lnSpc>
                <a:spcPct val="96000"/>
              </a:lnSpc>
              <a:spcBef>
                <a:spcPts val="0"/>
              </a:spcBef>
              <a:spcAft>
                <a:spcPts val="400"/>
              </a:spcAft>
              <a:buNone/>
            </a:pPr>
            <a:r>
              <a:rPr lang="uk-UA" sz="1050">
                <a:solidFill>
                  <a:srgbClr val="2B2422"/>
                </a:solidFill>
                <a:latin typeface="Montserrat Medium"/>
                <a:ea typeface="Montserrat Medium"/>
                <a:cs typeface="Montserrat Medium"/>
                <a:sym typeface="Montserrat Medium"/>
              </a:rPr>
              <a:t>Завдання «опишіть теорію X». Студент подає відповідь чат-бота як власну. Відповідальні обидва: студент — несамостійне виконання і незазначення ШІ (ст. 31, 29); викладач — обов’язок давати завдання, що стимулюють творчість, а не відтворення загальнодоступної інформації (ч. 2 ст. 13).</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
        <p:cNvGrpSpPr/>
        <p:nvPr/>
      </p:nvGrpSpPr>
      <p:grpSpPr>
        <a:xfrm>
          <a:off x="0" y="0"/>
          <a:ext cx="0" cy="0"/>
          <a:chOff x="0" y="0"/>
          <a:chExt cx="0" cy="0"/>
        </a:xfrm>
      </p:grpSpPr>
      <p:sp>
        <p:nvSpPr>
          <p:cNvPr id="283" name="Title"/>
          <p:cNvSpPr txBox="1"/>
          <p:nvPr/>
        </p:nvSpPr>
        <p:spPr>
          <a:xfrm>
            <a:off x="548640" y="868680"/>
            <a:ext cx="11064240" cy="1143000"/>
          </a:xfrm>
          <a:prstGeom prst="rect">
            <a:avLst/>
          </a:prstGeom>
          <a:noFill/>
          <a:ln>
            <a:noFill/>
          </a:ln>
        </p:spPr>
        <p:txBody>
          <a:bodyPr spcFirstLastPara="1" wrap="square" lIns="45720" tIns="45720" rIns="45720" bIns="45720" anchor="t" anchorCtr="0">
            <a:noAutofit/>
          </a:bodyPr>
          <a:lstStyle/>
          <a:p>
            <a:pPr marL="0" lvl="0" indent="0" algn="l" rtl="0">
              <a:lnSpc>
                <a:spcPct val="90000"/>
              </a:lnSpc>
              <a:spcBef>
                <a:spcPts val="0"/>
              </a:spcBef>
              <a:spcAft>
                <a:spcPts val="0"/>
              </a:spcAft>
              <a:buNone/>
            </a:pPr>
            <a:r>
              <a:rPr lang="uk-UA" sz="2400">
                <a:solidFill>
                  <a:srgbClr val="B80000"/>
                </a:solidFill>
                <a:latin typeface="Montserrat Black"/>
                <a:ea typeface="Montserrat Black"/>
                <a:cs typeface="Montserrat Black"/>
                <a:sym typeface="Montserrat Black"/>
              </a:rPr>
              <a:t>Види порушень за Законом № 4742-IX</a:t>
            </a:r>
            <a:br>
              <a:rPr lang="uk-UA" sz="1900">
                <a:solidFill>
                  <a:srgbClr val="2B2422"/>
                </a:solidFill>
                <a:latin typeface="Montserrat Black"/>
                <a:ea typeface="Montserrat Black"/>
                <a:cs typeface="Montserrat Black"/>
                <a:sym typeface="Montserrat Black"/>
              </a:rPr>
            </a:br>
            <a:r>
              <a:rPr lang="uk-UA" sz="1900">
                <a:solidFill>
                  <a:srgbClr val="2B2422"/>
                </a:solidFill>
                <a:latin typeface="Montserrat Black"/>
                <a:ea typeface="Montserrat Black"/>
                <a:cs typeface="Montserrat Black"/>
                <a:sym typeface="Montserrat Black"/>
              </a:rPr>
              <a:t>тринадцять видів (ст. 18) — і серед них окремий про ШІ</a:t>
            </a:r>
            <a:endParaRPr lang="uk-UA" sz="1400">
              <a:solidFill>
                <a:srgbClr val="5A524D"/>
              </a:solidFill>
              <a:latin typeface="Montserrat Medium"/>
              <a:ea typeface="Montserrat Medium"/>
              <a:cs typeface="Montserrat Medium"/>
              <a:sym typeface="Montserrat Medium"/>
            </a:endParaRPr>
          </a:p>
        </p:txBody>
      </p:sp>
      <p:sp>
        <p:nvSpPr>
          <p:cNvPr id="285" name="Shape 284"/>
          <p:cNvSpPr/>
          <p:nvPr/>
        </p:nvSpPr>
        <p:spPr>
          <a:xfrm>
            <a:off x="548640" y="2103120"/>
            <a:ext cx="3593592" cy="786384"/>
          </a:xfrm>
          <a:prstGeom prst="roundRect">
            <a:avLst>
              <a:gd name="adj" fmla="val 6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287" name="Picture 286"/>
          <p:cNvPicPr preferRelativeResize="0"/>
          <p:nvPr/>
        </p:nvPicPr>
        <p:blipFill>
          <a:blip r:embed="rId4"/>
          <a:stretch>
            <a:fillRect/>
          </a:stretch>
        </p:blipFill>
        <p:spPr>
          <a:xfrm>
            <a:off x="676656" y="2258568"/>
            <a:ext cx="310896" cy="310896"/>
          </a:xfrm>
          <a:prstGeom prst="rect">
            <a:avLst/>
          </a:prstGeom>
          <a:noFill/>
          <a:ln>
            <a:noFill/>
          </a:ln>
        </p:spPr>
      </p:pic>
      <p:sp>
        <p:nvSpPr>
          <p:cNvPr id="289" name="TextBox 288"/>
          <p:cNvSpPr txBox="1"/>
          <p:nvPr/>
        </p:nvSpPr>
        <p:spPr>
          <a:xfrm>
            <a:off x="1078992" y="2148840"/>
            <a:ext cx="2971800" cy="713232"/>
          </a:xfrm>
          <a:prstGeom prst="rect">
            <a:avLst/>
          </a:prstGeom>
          <a:noFill/>
          <a:ln>
            <a:noFill/>
          </a:ln>
        </p:spPr>
        <p:txBody>
          <a:bodyPr spcFirstLastPara="1" wrap="square" lIns="45720" tIns="45720" rIns="45720" bIns="45720" anchor="ctr" anchorCtr="0">
            <a:noAutofit/>
          </a:bodyPr>
          <a:lstStyle/>
          <a:p>
            <a:pPr marL="0" lvl="0" indent="0" algn="l" rtl="0">
              <a:lnSpc>
                <a:spcPct val="92000"/>
              </a:lnSpc>
              <a:spcBef>
                <a:spcPts val="0"/>
              </a:spcBef>
              <a:spcAft>
                <a:spcPts val="100"/>
              </a:spcAft>
              <a:buNone/>
            </a:pPr>
            <a:r>
              <a:rPr lang="uk-UA" sz="1050">
                <a:solidFill>
                  <a:srgbClr val="2B2422"/>
                </a:solidFill>
                <a:latin typeface="Montserrat ExtraBold"/>
                <a:ea typeface="Montserrat ExtraBold"/>
                <a:cs typeface="Montserrat ExtraBold"/>
                <a:sym typeface="Montserrat ExtraBold"/>
              </a:rPr>
              <a:t>Академічний плагіат</a:t>
            </a:r>
            <a:endParaRPr lang="uk-UA" sz="1400">
              <a:solidFill>
                <a:srgbClr val="5A524D"/>
              </a:solidFill>
              <a:latin typeface="Montserrat Medium"/>
              <a:ea typeface="Montserrat Medium"/>
              <a:cs typeface="Montserrat Medium"/>
              <a:sym typeface="Montserrat Medium"/>
            </a:endParaRPr>
          </a:p>
          <a:p>
            <a:pPr marL="0" lvl="0" indent="0" algn="l" rtl="0">
              <a:lnSpc>
                <a:spcPct val="92000"/>
              </a:lnSpc>
              <a:spcBef>
                <a:spcPts val="0"/>
              </a:spcBef>
              <a:spcAft>
                <a:spcPts val="0"/>
              </a:spcAft>
              <a:buNone/>
            </a:pPr>
            <a:r>
              <a:rPr lang="uk-UA" sz="950">
                <a:solidFill>
                  <a:srgbClr val="5A524D"/>
                </a:solidFill>
                <a:latin typeface="Montserrat Medium"/>
                <a:ea typeface="Montserrat Medium"/>
                <a:cs typeface="Montserrat Medium"/>
                <a:sym typeface="Montserrat Medium"/>
              </a:rPr>
              <a:t>ст. 24 — чужі результати як свої; відтворення без посилання</a:t>
            </a:r>
            <a:endParaRPr lang="uk-UA" sz="1400">
              <a:solidFill>
                <a:srgbClr val="5A524D"/>
              </a:solidFill>
              <a:latin typeface="Montserrat Medium"/>
              <a:ea typeface="Montserrat Medium"/>
              <a:cs typeface="Montserrat Medium"/>
              <a:sym typeface="Montserrat Medium"/>
            </a:endParaRPr>
          </a:p>
        </p:txBody>
      </p:sp>
      <p:sp>
        <p:nvSpPr>
          <p:cNvPr id="291" name="Shape 290"/>
          <p:cNvSpPr/>
          <p:nvPr/>
        </p:nvSpPr>
        <p:spPr>
          <a:xfrm>
            <a:off x="4297680" y="2103120"/>
            <a:ext cx="3593592" cy="786384"/>
          </a:xfrm>
          <a:prstGeom prst="roundRect">
            <a:avLst>
              <a:gd name="adj" fmla="val 6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293" name="Picture 292"/>
          <p:cNvPicPr preferRelativeResize="0"/>
          <p:nvPr/>
        </p:nvPicPr>
        <p:blipFill>
          <a:blip r:embed="rId4"/>
          <a:stretch>
            <a:fillRect/>
          </a:stretch>
        </p:blipFill>
        <p:spPr>
          <a:xfrm>
            <a:off x="4425696" y="2258568"/>
            <a:ext cx="310896" cy="310896"/>
          </a:xfrm>
          <a:prstGeom prst="rect">
            <a:avLst/>
          </a:prstGeom>
          <a:noFill/>
          <a:ln>
            <a:noFill/>
          </a:ln>
        </p:spPr>
      </p:pic>
      <p:sp>
        <p:nvSpPr>
          <p:cNvPr id="295" name="TextBox 294"/>
          <p:cNvSpPr txBox="1"/>
          <p:nvPr/>
        </p:nvSpPr>
        <p:spPr>
          <a:xfrm>
            <a:off x="4828032" y="2148840"/>
            <a:ext cx="2971800" cy="713232"/>
          </a:xfrm>
          <a:prstGeom prst="rect">
            <a:avLst/>
          </a:prstGeom>
          <a:noFill/>
          <a:ln>
            <a:noFill/>
          </a:ln>
        </p:spPr>
        <p:txBody>
          <a:bodyPr spcFirstLastPara="1" wrap="square" lIns="45720" tIns="45720" rIns="45720" bIns="45720" anchor="ctr" anchorCtr="0">
            <a:noAutofit/>
          </a:bodyPr>
          <a:lstStyle/>
          <a:p>
            <a:pPr marL="0" lvl="0" indent="0" algn="l" rtl="0">
              <a:lnSpc>
                <a:spcPct val="92000"/>
              </a:lnSpc>
              <a:spcBef>
                <a:spcPts val="0"/>
              </a:spcBef>
              <a:spcAft>
                <a:spcPts val="100"/>
              </a:spcAft>
              <a:buNone/>
            </a:pPr>
            <a:r>
              <a:rPr lang="uk-UA" sz="1050">
                <a:solidFill>
                  <a:srgbClr val="2B2422"/>
                </a:solidFill>
                <a:latin typeface="Montserrat ExtraBold"/>
                <a:ea typeface="Montserrat ExtraBold"/>
                <a:cs typeface="Montserrat ExtraBold"/>
                <a:sym typeface="Montserrat ExtraBold"/>
              </a:rPr>
              <a:t>Самоплагіат</a:t>
            </a:r>
            <a:endParaRPr lang="uk-UA" sz="1400">
              <a:solidFill>
                <a:srgbClr val="5A524D"/>
              </a:solidFill>
              <a:latin typeface="Montserrat Medium"/>
              <a:ea typeface="Montserrat Medium"/>
              <a:cs typeface="Montserrat Medium"/>
              <a:sym typeface="Montserrat Medium"/>
            </a:endParaRPr>
          </a:p>
          <a:p>
            <a:pPr marL="0" lvl="0" indent="0" algn="l" rtl="0">
              <a:lnSpc>
                <a:spcPct val="92000"/>
              </a:lnSpc>
              <a:spcBef>
                <a:spcPts val="0"/>
              </a:spcBef>
              <a:spcAft>
                <a:spcPts val="0"/>
              </a:spcAft>
              <a:buNone/>
            </a:pPr>
            <a:r>
              <a:rPr lang="uk-UA" sz="950">
                <a:solidFill>
                  <a:srgbClr val="5A524D"/>
                </a:solidFill>
                <a:latin typeface="Montserrat Medium"/>
                <a:ea typeface="Montserrat Medium"/>
                <a:cs typeface="Montserrat Medium"/>
                <a:sym typeface="Montserrat Medium"/>
              </a:rPr>
              <a:t>ст. 26 — власні раніше оприлюднені результати без зазначення джерела</a:t>
            </a:r>
            <a:endParaRPr lang="uk-UA" sz="1400">
              <a:solidFill>
                <a:srgbClr val="5A524D"/>
              </a:solidFill>
              <a:latin typeface="Montserrat Medium"/>
              <a:ea typeface="Montserrat Medium"/>
              <a:cs typeface="Montserrat Medium"/>
              <a:sym typeface="Montserrat Medium"/>
            </a:endParaRPr>
          </a:p>
        </p:txBody>
      </p:sp>
      <p:sp>
        <p:nvSpPr>
          <p:cNvPr id="297" name="Shape 296"/>
          <p:cNvSpPr/>
          <p:nvPr/>
        </p:nvSpPr>
        <p:spPr>
          <a:xfrm>
            <a:off x="8046720" y="2103120"/>
            <a:ext cx="3593592" cy="786384"/>
          </a:xfrm>
          <a:prstGeom prst="roundRect">
            <a:avLst>
              <a:gd name="adj" fmla="val 6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299" name="Picture 298"/>
          <p:cNvPicPr preferRelativeResize="0"/>
          <p:nvPr/>
        </p:nvPicPr>
        <p:blipFill>
          <a:blip r:embed="rId5"/>
          <a:stretch>
            <a:fillRect/>
          </a:stretch>
        </p:blipFill>
        <p:spPr>
          <a:xfrm>
            <a:off x="8174736" y="2258568"/>
            <a:ext cx="310896" cy="310896"/>
          </a:xfrm>
          <a:prstGeom prst="rect">
            <a:avLst/>
          </a:prstGeom>
          <a:noFill/>
          <a:ln>
            <a:noFill/>
          </a:ln>
        </p:spPr>
      </p:pic>
      <p:sp>
        <p:nvSpPr>
          <p:cNvPr id="301" name="TextBox 300"/>
          <p:cNvSpPr txBox="1"/>
          <p:nvPr/>
        </p:nvSpPr>
        <p:spPr>
          <a:xfrm>
            <a:off x="8577072" y="2148840"/>
            <a:ext cx="2971800" cy="713232"/>
          </a:xfrm>
          <a:prstGeom prst="rect">
            <a:avLst/>
          </a:prstGeom>
          <a:noFill/>
          <a:ln>
            <a:noFill/>
          </a:ln>
        </p:spPr>
        <p:txBody>
          <a:bodyPr spcFirstLastPara="1" wrap="square" lIns="45720" tIns="45720" rIns="45720" bIns="45720" anchor="ctr" anchorCtr="0">
            <a:noAutofit/>
          </a:bodyPr>
          <a:lstStyle/>
          <a:p>
            <a:pPr marL="0" lvl="0" indent="0" algn="l" rtl="0">
              <a:lnSpc>
                <a:spcPct val="92000"/>
              </a:lnSpc>
              <a:spcBef>
                <a:spcPts val="0"/>
              </a:spcBef>
              <a:spcAft>
                <a:spcPts val="100"/>
              </a:spcAft>
              <a:buNone/>
            </a:pPr>
            <a:r>
              <a:rPr lang="uk-UA" sz="1050">
                <a:solidFill>
                  <a:srgbClr val="2B2422"/>
                </a:solidFill>
                <a:latin typeface="Montserrat ExtraBold"/>
                <a:ea typeface="Montserrat ExtraBold"/>
                <a:cs typeface="Montserrat ExtraBold"/>
                <a:sym typeface="Montserrat ExtraBold"/>
              </a:rPr>
              <a:t>Відчуження / приписування авторства</a:t>
            </a:r>
            <a:endParaRPr lang="uk-UA" sz="1400">
              <a:solidFill>
                <a:srgbClr val="5A524D"/>
              </a:solidFill>
              <a:latin typeface="Montserrat Medium"/>
              <a:ea typeface="Montserrat Medium"/>
              <a:cs typeface="Montserrat Medium"/>
              <a:sym typeface="Montserrat Medium"/>
            </a:endParaRPr>
          </a:p>
          <a:p>
            <a:pPr marL="0" lvl="0" indent="0" algn="l" rtl="0">
              <a:lnSpc>
                <a:spcPct val="92000"/>
              </a:lnSpc>
              <a:spcBef>
                <a:spcPts val="0"/>
              </a:spcBef>
              <a:spcAft>
                <a:spcPts val="0"/>
              </a:spcAft>
              <a:buNone/>
            </a:pPr>
            <a:r>
              <a:rPr lang="uk-UA" sz="950">
                <a:solidFill>
                  <a:srgbClr val="5A524D"/>
                </a:solidFill>
                <a:latin typeface="Montserrat Medium"/>
                <a:ea typeface="Montserrat Medium"/>
                <a:cs typeface="Montserrat Medium"/>
                <a:sym typeface="Montserrat Medium"/>
              </a:rPr>
              <a:t>ст. 23, 25 — передача твору іншому; «автор», який не брав участі</a:t>
            </a:r>
            <a:endParaRPr lang="uk-UA" sz="1400">
              <a:solidFill>
                <a:srgbClr val="5A524D"/>
              </a:solidFill>
              <a:latin typeface="Montserrat Medium"/>
              <a:ea typeface="Montserrat Medium"/>
              <a:cs typeface="Montserrat Medium"/>
              <a:sym typeface="Montserrat Medium"/>
            </a:endParaRPr>
          </a:p>
        </p:txBody>
      </p:sp>
      <p:sp>
        <p:nvSpPr>
          <p:cNvPr id="303" name="Shape 302"/>
          <p:cNvSpPr/>
          <p:nvPr/>
        </p:nvSpPr>
        <p:spPr>
          <a:xfrm>
            <a:off x="548640" y="2980944"/>
            <a:ext cx="3593592" cy="786384"/>
          </a:xfrm>
          <a:prstGeom prst="roundRect">
            <a:avLst>
              <a:gd name="adj" fmla="val 6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305" name="Picture 304"/>
          <p:cNvPicPr preferRelativeResize="0"/>
          <p:nvPr/>
        </p:nvPicPr>
        <p:blipFill>
          <a:blip r:embed="rId6"/>
          <a:stretch>
            <a:fillRect/>
          </a:stretch>
        </p:blipFill>
        <p:spPr>
          <a:xfrm>
            <a:off x="676656" y="3136392"/>
            <a:ext cx="310896" cy="310896"/>
          </a:xfrm>
          <a:prstGeom prst="rect">
            <a:avLst/>
          </a:prstGeom>
          <a:noFill/>
          <a:ln>
            <a:noFill/>
          </a:ln>
        </p:spPr>
      </p:pic>
      <p:sp>
        <p:nvSpPr>
          <p:cNvPr id="307" name="TextBox 306"/>
          <p:cNvSpPr txBox="1"/>
          <p:nvPr/>
        </p:nvSpPr>
        <p:spPr>
          <a:xfrm>
            <a:off x="1078992" y="3026664"/>
            <a:ext cx="2971800" cy="713232"/>
          </a:xfrm>
          <a:prstGeom prst="rect">
            <a:avLst/>
          </a:prstGeom>
          <a:noFill/>
          <a:ln>
            <a:noFill/>
          </a:ln>
        </p:spPr>
        <p:txBody>
          <a:bodyPr spcFirstLastPara="1" wrap="square" lIns="45720" tIns="45720" rIns="45720" bIns="45720" anchor="ctr" anchorCtr="0">
            <a:noAutofit/>
          </a:bodyPr>
          <a:lstStyle/>
          <a:p>
            <a:pPr marL="0" lvl="0" indent="0" algn="l" rtl="0">
              <a:lnSpc>
                <a:spcPct val="92000"/>
              </a:lnSpc>
              <a:spcBef>
                <a:spcPts val="0"/>
              </a:spcBef>
              <a:spcAft>
                <a:spcPts val="100"/>
              </a:spcAft>
              <a:buNone/>
            </a:pPr>
            <a:r>
              <a:rPr lang="uk-UA" sz="1050">
                <a:solidFill>
                  <a:srgbClr val="2B2422"/>
                </a:solidFill>
                <a:latin typeface="Montserrat ExtraBold"/>
                <a:ea typeface="Montserrat ExtraBold"/>
                <a:cs typeface="Montserrat ExtraBold"/>
                <a:sym typeface="Montserrat ExtraBold"/>
              </a:rPr>
              <a:t>Фабрикація</a:t>
            </a:r>
            <a:endParaRPr lang="uk-UA" sz="1400">
              <a:solidFill>
                <a:srgbClr val="5A524D"/>
              </a:solidFill>
              <a:latin typeface="Montserrat Medium"/>
              <a:ea typeface="Montserrat Medium"/>
              <a:cs typeface="Montserrat Medium"/>
              <a:sym typeface="Montserrat Medium"/>
            </a:endParaRPr>
          </a:p>
          <a:p>
            <a:pPr marL="0" lvl="0" indent="0" algn="l" rtl="0">
              <a:lnSpc>
                <a:spcPct val="92000"/>
              </a:lnSpc>
              <a:spcBef>
                <a:spcPts val="0"/>
              </a:spcBef>
              <a:spcAft>
                <a:spcPts val="0"/>
              </a:spcAft>
              <a:buNone/>
            </a:pPr>
            <a:r>
              <a:rPr lang="uk-UA" sz="950">
                <a:solidFill>
                  <a:srgbClr val="5A524D"/>
                </a:solidFill>
                <a:latin typeface="Montserrat Medium"/>
                <a:ea typeface="Montserrat Medium"/>
                <a:cs typeface="Montserrat Medium"/>
                <a:sym typeface="Montserrat Medium"/>
              </a:rPr>
              <a:t>ст. 27 — вигадування даних або фактів</a:t>
            </a:r>
            <a:endParaRPr lang="uk-UA" sz="1400">
              <a:solidFill>
                <a:srgbClr val="5A524D"/>
              </a:solidFill>
              <a:latin typeface="Montserrat Medium"/>
              <a:ea typeface="Montserrat Medium"/>
              <a:cs typeface="Montserrat Medium"/>
              <a:sym typeface="Montserrat Medium"/>
            </a:endParaRPr>
          </a:p>
        </p:txBody>
      </p:sp>
      <p:sp>
        <p:nvSpPr>
          <p:cNvPr id="309" name="Shape 308"/>
          <p:cNvSpPr/>
          <p:nvPr/>
        </p:nvSpPr>
        <p:spPr>
          <a:xfrm>
            <a:off x="4297680" y="2980944"/>
            <a:ext cx="3593592" cy="786384"/>
          </a:xfrm>
          <a:prstGeom prst="roundRect">
            <a:avLst>
              <a:gd name="adj" fmla="val 6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311" name="Picture 310"/>
          <p:cNvPicPr preferRelativeResize="0"/>
          <p:nvPr/>
        </p:nvPicPr>
        <p:blipFill>
          <a:blip r:embed="rId7"/>
          <a:stretch>
            <a:fillRect/>
          </a:stretch>
        </p:blipFill>
        <p:spPr>
          <a:xfrm>
            <a:off x="4425696" y="3136392"/>
            <a:ext cx="310896" cy="310896"/>
          </a:xfrm>
          <a:prstGeom prst="rect">
            <a:avLst/>
          </a:prstGeom>
          <a:noFill/>
          <a:ln>
            <a:noFill/>
          </a:ln>
        </p:spPr>
      </p:pic>
      <p:sp>
        <p:nvSpPr>
          <p:cNvPr id="313" name="TextBox 312"/>
          <p:cNvSpPr txBox="1"/>
          <p:nvPr/>
        </p:nvSpPr>
        <p:spPr>
          <a:xfrm>
            <a:off x="4828032" y="3026664"/>
            <a:ext cx="2971800" cy="713232"/>
          </a:xfrm>
          <a:prstGeom prst="rect">
            <a:avLst/>
          </a:prstGeom>
          <a:noFill/>
          <a:ln>
            <a:noFill/>
          </a:ln>
        </p:spPr>
        <p:txBody>
          <a:bodyPr spcFirstLastPara="1" wrap="square" lIns="45720" tIns="45720" rIns="45720" bIns="45720" anchor="ctr" anchorCtr="0">
            <a:noAutofit/>
          </a:bodyPr>
          <a:lstStyle/>
          <a:p>
            <a:pPr marL="0" lvl="0" indent="0" algn="l" rtl="0">
              <a:lnSpc>
                <a:spcPct val="92000"/>
              </a:lnSpc>
              <a:spcBef>
                <a:spcPts val="0"/>
              </a:spcBef>
              <a:spcAft>
                <a:spcPts val="100"/>
              </a:spcAft>
              <a:buNone/>
            </a:pPr>
            <a:r>
              <a:rPr lang="uk-UA" sz="1050">
                <a:solidFill>
                  <a:srgbClr val="2B2422"/>
                </a:solidFill>
                <a:latin typeface="Montserrat ExtraBold"/>
                <a:ea typeface="Montserrat ExtraBold"/>
                <a:cs typeface="Montserrat ExtraBold"/>
                <a:sym typeface="Montserrat ExtraBold"/>
              </a:rPr>
              <a:t>Фальсифікація</a:t>
            </a:r>
            <a:endParaRPr lang="uk-UA" sz="1400">
              <a:solidFill>
                <a:srgbClr val="5A524D"/>
              </a:solidFill>
              <a:latin typeface="Montserrat Medium"/>
              <a:ea typeface="Montserrat Medium"/>
              <a:cs typeface="Montserrat Medium"/>
              <a:sym typeface="Montserrat Medium"/>
            </a:endParaRPr>
          </a:p>
          <a:p>
            <a:pPr marL="0" lvl="0" indent="0" algn="l" rtl="0">
              <a:lnSpc>
                <a:spcPct val="92000"/>
              </a:lnSpc>
              <a:spcBef>
                <a:spcPts val="0"/>
              </a:spcBef>
              <a:spcAft>
                <a:spcPts val="0"/>
              </a:spcAft>
              <a:buNone/>
            </a:pPr>
            <a:r>
              <a:rPr lang="uk-UA" sz="950">
                <a:solidFill>
                  <a:srgbClr val="5A524D"/>
                </a:solidFill>
                <a:latin typeface="Montserrat Medium"/>
                <a:ea typeface="Montserrat Medium"/>
                <a:cs typeface="Montserrat Medium"/>
                <a:sym typeface="Montserrat Medium"/>
              </a:rPr>
              <a:t>ст. 28 — свідома зміна даних, що створює неправдиву інформацію</a:t>
            </a:r>
            <a:endParaRPr lang="uk-UA" sz="1400">
              <a:solidFill>
                <a:srgbClr val="5A524D"/>
              </a:solidFill>
              <a:latin typeface="Montserrat Medium"/>
              <a:ea typeface="Montserrat Medium"/>
              <a:cs typeface="Montserrat Medium"/>
              <a:sym typeface="Montserrat Medium"/>
            </a:endParaRPr>
          </a:p>
        </p:txBody>
      </p:sp>
      <p:sp>
        <p:nvSpPr>
          <p:cNvPr id="315" name="Shape 314"/>
          <p:cNvSpPr/>
          <p:nvPr/>
        </p:nvSpPr>
        <p:spPr>
          <a:xfrm>
            <a:off x="8046720" y="2980944"/>
            <a:ext cx="3593592" cy="786384"/>
          </a:xfrm>
          <a:prstGeom prst="roundRect">
            <a:avLst>
              <a:gd name="adj" fmla="val 6000"/>
            </a:avLst>
          </a:prstGeom>
          <a:solidFill>
            <a:srgbClr val="FBEAE6"/>
          </a:solidFill>
          <a:ln w="15875">
            <a:solidFill>
              <a:srgbClr val="B80000"/>
            </a:solid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317" name="Picture 316"/>
          <p:cNvPicPr preferRelativeResize="0"/>
          <p:nvPr/>
        </p:nvPicPr>
        <p:blipFill>
          <a:blip r:embed="rId8"/>
          <a:stretch>
            <a:fillRect/>
          </a:stretch>
        </p:blipFill>
        <p:spPr>
          <a:xfrm>
            <a:off x="8174736" y="3136392"/>
            <a:ext cx="310896" cy="310896"/>
          </a:xfrm>
          <a:prstGeom prst="rect">
            <a:avLst/>
          </a:prstGeom>
          <a:noFill/>
          <a:ln>
            <a:noFill/>
          </a:ln>
        </p:spPr>
      </p:pic>
      <p:sp>
        <p:nvSpPr>
          <p:cNvPr id="319" name="TextBox 318"/>
          <p:cNvSpPr txBox="1"/>
          <p:nvPr/>
        </p:nvSpPr>
        <p:spPr>
          <a:xfrm>
            <a:off x="8577072" y="3026664"/>
            <a:ext cx="2971800" cy="713232"/>
          </a:xfrm>
          <a:prstGeom prst="rect">
            <a:avLst/>
          </a:prstGeom>
          <a:noFill/>
          <a:ln>
            <a:noFill/>
          </a:ln>
        </p:spPr>
        <p:txBody>
          <a:bodyPr spcFirstLastPara="1" wrap="square" lIns="45720" tIns="45720" rIns="45720" bIns="45720" anchor="ctr" anchorCtr="0">
            <a:noAutofit/>
          </a:bodyPr>
          <a:lstStyle/>
          <a:p>
            <a:pPr marL="0" lvl="0" indent="0" algn="l" rtl="0">
              <a:lnSpc>
                <a:spcPct val="92000"/>
              </a:lnSpc>
              <a:spcBef>
                <a:spcPts val="0"/>
              </a:spcBef>
              <a:spcAft>
                <a:spcPts val="100"/>
              </a:spcAft>
              <a:buNone/>
            </a:pPr>
            <a:r>
              <a:rPr lang="uk-UA" sz="1050">
                <a:solidFill>
                  <a:srgbClr val="B80000"/>
                </a:solidFill>
                <a:latin typeface="Montserrat ExtraBold"/>
                <a:ea typeface="Montserrat ExtraBold"/>
                <a:cs typeface="Montserrat ExtraBold"/>
                <a:sym typeface="Montserrat ExtraBold"/>
              </a:rPr>
              <a:t>Недоброчесне використання результатів ШІ</a:t>
            </a:r>
            <a:endParaRPr lang="uk-UA" sz="1400">
              <a:solidFill>
                <a:srgbClr val="5A524D"/>
              </a:solidFill>
              <a:latin typeface="Montserrat Medium"/>
              <a:ea typeface="Montserrat Medium"/>
              <a:cs typeface="Montserrat Medium"/>
              <a:sym typeface="Montserrat Medium"/>
            </a:endParaRPr>
          </a:p>
          <a:p>
            <a:pPr marL="0" lvl="0" indent="0" algn="l" rtl="0">
              <a:lnSpc>
                <a:spcPct val="92000"/>
              </a:lnSpc>
              <a:spcBef>
                <a:spcPts val="0"/>
              </a:spcBef>
              <a:spcAft>
                <a:spcPts val="0"/>
              </a:spcAft>
              <a:buNone/>
            </a:pPr>
            <a:r>
              <a:rPr lang="uk-UA" sz="950">
                <a:solidFill>
                  <a:srgbClr val="5A524D"/>
                </a:solidFill>
                <a:latin typeface="Montserrat Medium"/>
                <a:ea typeface="Montserrat Medium"/>
                <a:cs typeface="Montserrat Medium"/>
                <a:sym typeface="Montserrat Medium"/>
              </a:rPr>
              <a:t>ст. 29 — оприлюднення згенерованих ШІ текстів, зображень, моделей чи даних як власних без зазначення цього</a:t>
            </a:r>
            <a:endParaRPr lang="uk-UA" sz="1400">
              <a:solidFill>
                <a:srgbClr val="5A524D"/>
              </a:solidFill>
              <a:latin typeface="Montserrat Medium"/>
              <a:ea typeface="Montserrat Medium"/>
              <a:cs typeface="Montserrat Medium"/>
              <a:sym typeface="Montserrat Medium"/>
            </a:endParaRPr>
          </a:p>
        </p:txBody>
      </p:sp>
      <p:sp>
        <p:nvSpPr>
          <p:cNvPr id="321" name="Shape 320"/>
          <p:cNvSpPr/>
          <p:nvPr/>
        </p:nvSpPr>
        <p:spPr>
          <a:xfrm>
            <a:off x="548640" y="3858768"/>
            <a:ext cx="3593592" cy="786384"/>
          </a:xfrm>
          <a:prstGeom prst="roundRect">
            <a:avLst>
              <a:gd name="adj" fmla="val 6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323" name="Picture 322"/>
          <p:cNvPicPr preferRelativeResize="0"/>
          <p:nvPr/>
        </p:nvPicPr>
        <p:blipFill>
          <a:blip r:embed="rId9"/>
          <a:stretch>
            <a:fillRect/>
          </a:stretch>
        </p:blipFill>
        <p:spPr>
          <a:xfrm>
            <a:off x="676656" y="4014216"/>
            <a:ext cx="310896" cy="310896"/>
          </a:xfrm>
          <a:prstGeom prst="rect">
            <a:avLst/>
          </a:prstGeom>
          <a:noFill/>
          <a:ln>
            <a:noFill/>
          </a:ln>
        </p:spPr>
      </p:pic>
      <p:sp>
        <p:nvSpPr>
          <p:cNvPr id="325" name="TextBox 324"/>
          <p:cNvSpPr txBox="1"/>
          <p:nvPr/>
        </p:nvSpPr>
        <p:spPr>
          <a:xfrm>
            <a:off x="1078992" y="3904488"/>
            <a:ext cx="2971800" cy="713232"/>
          </a:xfrm>
          <a:prstGeom prst="rect">
            <a:avLst/>
          </a:prstGeom>
          <a:noFill/>
          <a:ln>
            <a:noFill/>
          </a:ln>
        </p:spPr>
        <p:txBody>
          <a:bodyPr spcFirstLastPara="1" wrap="square" lIns="45720" tIns="45720" rIns="45720" bIns="45720" anchor="ctr" anchorCtr="0">
            <a:noAutofit/>
          </a:bodyPr>
          <a:lstStyle/>
          <a:p>
            <a:pPr marL="0" lvl="0" indent="0" algn="l" rtl="0">
              <a:lnSpc>
                <a:spcPct val="92000"/>
              </a:lnSpc>
              <a:spcBef>
                <a:spcPts val="0"/>
              </a:spcBef>
              <a:spcAft>
                <a:spcPts val="100"/>
              </a:spcAft>
              <a:buNone/>
            </a:pPr>
            <a:r>
              <a:rPr lang="uk-UA" sz="1050">
                <a:solidFill>
                  <a:srgbClr val="2B2422"/>
                </a:solidFill>
                <a:latin typeface="Montserrat ExtraBold"/>
                <a:ea typeface="Montserrat ExtraBold"/>
                <a:cs typeface="Montserrat ExtraBold"/>
                <a:sym typeface="Montserrat ExtraBold"/>
              </a:rPr>
              <a:t>Недоброчесне оцінювання</a:t>
            </a:r>
            <a:endParaRPr lang="uk-UA" sz="1400">
              <a:solidFill>
                <a:srgbClr val="5A524D"/>
              </a:solidFill>
              <a:latin typeface="Montserrat Medium"/>
              <a:ea typeface="Montserrat Medium"/>
              <a:cs typeface="Montserrat Medium"/>
              <a:sym typeface="Montserrat Medium"/>
            </a:endParaRPr>
          </a:p>
          <a:p>
            <a:pPr marL="0" lvl="0" indent="0" algn="l" rtl="0">
              <a:lnSpc>
                <a:spcPct val="92000"/>
              </a:lnSpc>
              <a:spcBef>
                <a:spcPts val="0"/>
              </a:spcBef>
              <a:spcAft>
                <a:spcPts val="0"/>
              </a:spcAft>
              <a:buNone/>
            </a:pPr>
            <a:r>
              <a:rPr lang="uk-UA" sz="950">
                <a:solidFill>
                  <a:srgbClr val="5A524D"/>
                </a:solidFill>
                <a:latin typeface="Montserrat Medium"/>
                <a:ea typeface="Montserrat Medium"/>
                <a:cs typeface="Montserrat Medium"/>
                <a:sym typeface="Montserrat Medium"/>
              </a:rPr>
              <a:t>ст. 30 — свідоме порушення вимог до оцінювання</a:t>
            </a:r>
            <a:endParaRPr lang="uk-UA" sz="1400">
              <a:solidFill>
                <a:srgbClr val="5A524D"/>
              </a:solidFill>
              <a:latin typeface="Montserrat Medium"/>
              <a:ea typeface="Montserrat Medium"/>
              <a:cs typeface="Montserrat Medium"/>
              <a:sym typeface="Montserrat Medium"/>
            </a:endParaRPr>
          </a:p>
        </p:txBody>
      </p:sp>
      <p:sp>
        <p:nvSpPr>
          <p:cNvPr id="327" name="Shape 326"/>
          <p:cNvSpPr/>
          <p:nvPr/>
        </p:nvSpPr>
        <p:spPr>
          <a:xfrm>
            <a:off x="4297680" y="3858768"/>
            <a:ext cx="3593592" cy="786384"/>
          </a:xfrm>
          <a:prstGeom prst="roundRect">
            <a:avLst>
              <a:gd name="adj" fmla="val 6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329" name="Picture 328"/>
          <p:cNvPicPr preferRelativeResize="0"/>
          <p:nvPr/>
        </p:nvPicPr>
        <p:blipFill>
          <a:blip r:embed="rId10"/>
          <a:stretch>
            <a:fillRect/>
          </a:stretch>
        </p:blipFill>
        <p:spPr>
          <a:xfrm>
            <a:off x="4425696" y="4014216"/>
            <a:ext cx="310896" cy="310896"/>
          </a:xfrm>
          <a:prstGeom prst="rect">
            <a:avLst/>
          </a:prstGeom>
          <a:noFill/>
          <a:ln>
            <a:noFill/>
          </a:ln>
        </p:spPr>
      </p:pic>
      <p:sp>
        <p:nvSpPr>
          <p:cNvPr id="331" name="TextBox 330"/>
          <p:cNvSpPr txBox="1"/>
          <p:nvPr/>
        </p:nvSpPr>
        <p:spPr>
          <a:xfrm>
            <a:off x="4828032" y="3904488"/>
            <a:ext cx="2971800" cy="713232"/>
          </a:xfrm>
          <a:prstGeom prst="rect">
            <a:avLst/>
          </a:prstGeom>
          <a:noFill/>
          <a:ln>
            <a:noFill/>
          </a:ln>
        </p:spPr>
        <p:txBody>
          <a:bodyPr spcFirstLastPara="1" wrap="square" lIns="45720" tIns="45720" rIns="45720" bIns="45720" anchor="ctr" anchorCtr="0">
            <a:noAutofit/>
          </a:bodyPr>
          <a:lstStyle/>
          <a:p>
            <a:pPr marL="0" lvl="0" indent="0" algn="l" rtl="0">
              <a:lnSpc>
                <a:spcPct val="92000"/>
              </a:lnSpc>
              <a:spcBef>
                <a:spcPts val="0"/>
              </a:spcBef>
              <a:spcAft>
                <a:spcPts val="100"/>
              </a:spcAft>
              <a:buNone/>
            </a:pPr>
            <a:r>
              <a:rPr lang="uk-UA" sz="1050">
                <a:solidFill>
                  <a:srgbClr val="2B2422"/>
                </a:solidFill>
                <a:latin typeface="Montserrat ExtraBold"/>
                <a:ea typeface="Montserrat ExtraBold"/>
                <a:cs typeface="Montserrat ExtraBold"/>
                <a:sym typeface="Montserrat ExtraBold"/>
              </a:rPr>
              <a:t>Несамостійне виконання завдання</a:t>
            </a:r>
            <a:endParaRPr lang="uk-UA" sz="1400">
              <a:solidFill>
                <a:srgbClr val="5A524D"/>
              </a:solidFill>
              <a:latin typeface="Montserrat Medium"/>
              <a:ea typeface="Montserrat Medium"/>
              <a:cs typeface="Montserrat Medium"/>
              <a:sym typeface="Montserrat Medium"/>
            </a:endParaRPr>
          </a:p>
          <a:p>
            <a:pPr marL="0" lvl="0" indent="0" algn="l" rtl="0">
              <a:lnSpc>
                <a:spcPct val="92000"/>
              </a:lnSpc>
              <a:spcBef>
                <a:spcPts val="0"/>
              </a:spcBef>
              <a:spcAft>
                <a:spcPts val="0"/>
              </a:spcAft>
              <a:buNone/>
            </a:pPr>
            <a:r>
              <a:rPr lang="uk-UA" sz="950">
                <a:solidFill>
                  <a:srgbClr val="5A524D"/>
                </a:solidFill>
                <a:latin typeface="Montserrat Medium"/>
                <a:ea typeface="Montserrat Medium"/>
                <a:cs typeface="Montserrat Medium"/>
                <a:sym typeface="Montserrat Medium"/>
              </a:rPr>
              <a:t>ст. 31 — недозволені джерела, технічні засоби, допомога, списування; завдання не оцінюється</a:t>
            </a:r>
            <a:endParaRPr lang="uk-UA" sz="1400">
              <a:solidFill>
                <a:srgbClr val="5A524D"/>
              </a:solidFill>
              <a:latin typeface="Montserrat Medium"/>
              <a:ea typeface="Montserrat Medium"/>
              <a:cs typeface="Montserrat Medium"/>
              <a:sym typeface="Montserrat Medium"/>
            </a:endParaRPr>
          </a:p>
        </p:txBody>
      </p:sp>
      <p:sp>
        <p:nvSpPr>
          <p:cNvPr id="333" name="Shape 332"/>
          <p:cNvSpPr/>
          <p:nvPr/>
        </p:nvSpPr>
        <p:spPr>
          <a:xfrm>
            <a:off x="8046720" y="3858768"/>
            <a:ext cx="3593592" cy="786384"/>
          </a:xfrm>
          <a:prstGeom prst="roundRect">
            <a:avLst>
              <a:gd name="adj" fmla="val 6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335" name="Picture 334"/>
          <p:cNvPicPr preferRelativeResize="0"/>
          <p:nvPr/>
        </p:nvPicPr>
        <p:blipFill>
          <a:blip r:embed="rId11"/>
          <a:stretch>
            <a:fillRect/>
          </a:stretch>
        </p:blipFill>
        <p:spPr>
          <a:xfrm>
            <a:off x="8174736" y="4014216"/>
            <a:ext cx="310896" cy="310896"/>
          </a:xfrm>
          <a:prstGeom prst="rect">
            <a:avLst/>
          </a:prstGeom>
          <a:noFill/>
          <a:ln>
            <a:noFill/>
          </a:ln>
        </p:spPr>
      </p:pic>
      <p:sp>
        <p:nvSpPr>
          <p:cNvPr id="337" name="TextBox 336"/>
          <p:cNvSpPr txBox="1"/>
          <p:nvPr/>
        </p:nvSpPr>
        <p:spPr>
          <a:xfrm>
            <a:off x="8577072" y="3904488"/>
            <a:ext cx="2971800" cy="713232"/>
          </a:xfrm>
          <a:prstGeom prst="rect">
            <a:avLst/>
          </a:prstGeom>
          <a:noFill/>
          <a:ln>
            <a:noFill/>
          </a:ln>
        </p:spPr>
        <p:txBody>
          <a:bodyPr spcFirstLastPara="1" wrap="square" lIns="45720" tIns="45720" rIns="45720" bIns="45720" anchor="ctr" anchorCtr="0">
            <a:noAutofit/>
          </a:bodyPr>
          <a:lstStyle/>
          <a:p>
            <a:pPr marL="0" lvl="0" indent="0" algn="l" rtl="0">
              <a:lnSpc>
                <a:spcPct val="92000"/>
              </a:lnSpc>
              <a:spcBef>
                <a:spcPts val="0"/>
              </a:spcBef>
              <a:spcAft>
                <a:spcPts val="100"/>
              </a:spcAft>
              <a:buNone/>
            </a:pPr>
            <a:r>
              <a:rPr lang="uk-UA" sz="1050">
                <a:solidFill>
                  <a:srgbClr val="2B2422"/>
                </a:solidFill>
                <a:latin typeface="Montserrat ExtraBold"/>
                <a:ea typeface="Montserrat ExtraBold"/>
                <a:cs typeface="Montserrat ExtraBold"/>
                <a:sym typeface="Montserrat ExtraBold"/>
              </a:rPr>
              <a:t>Недозволена допомога</a:t>
            </a:r>
            <a:endParaRPr lang="uk-UA" sz="1400">
              <a:solidFill>
                <a:srgbClr val="5A524D"/>
              </a:solidFill>
              <a:latin typeface="Montserrat Medium"/>
              <a:ea typeface="Montserrat Medium"/>
              <a:cs typeface="Montserrat Medium"/>
              <a:sym typeface="Montserrat Medium"/>
            </a:endParaRPr>
          </a:p>
          <a:p>
            <a:pPr marL="0" lvl="0" indent="0" algn="l" rtl="0">
              <a:lnSpc>
                <a:spcPct val="92000"/>
              </a:lnSpc>
              <a:spcBef>
                <a:spcPts val="0"/>
              </a:spcBef>
              <a:spcAft>
                <a:spcPts val="0"/>
              </a:spcAft>
              <a:buNone/>
            </a:pPr>
            <a:r>
              <a:rPr lang="uk-UA" sz="950">
                <a:solidFill>
                  <a:srgbClr val="5A524D"/>
                </a:solidFill>
                <a:latin typeface="Montserrat Medium"/>
                <a:ea typeface="Montserrat Medium"/>
                <a:cs typeface="Montserrat Medium"/>
                <a:sym typeface="Montserrat Medium"/>
              </a:rPr>
              <a:t>ст. 32 — допомога, не передбачена умовами завдання</a:t>
            </a:r>
            <a:endParaRPr lang="uk-UA" sz="1400">
              <a:solidFill>
                <a:srgbClr val="5A524D"/>
              </a:solidFill>
              <a:latin typeface="Montserrat Medium"/>
              <a:ea typeface="Montserrat Medium"/>
              <a:cs typeface="Montserrat Medium"/>
              <a:sym typeface="Montserrat Medium"/>
            </a:endParaRPr>
          </a:p>
        </p:txBody>
      </p:sp>
      <p:sp>
        <p:nvSpPr>
          <p:cNvPr id="339" name="Shape 338"/>
          <p:cNvSpPr/>
          <p:nvPr/>
        </p:nvSpPr>
        <p:spPr>
          <a:xfrm>
            <a:off x="548640" y="4736592"/>
            <a:ext cx="3593592" cy="786384"/>
          </a:xfrm>
          <a:prstGeom prst="roundRect">
            <a:avLst>
              <a:gd name="adj" fmla="val 6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341" name="Picture 340"/>
          <p:cNvPicPr preferRelativeResize="0"/>
          <p:nvPr/>
        </p:nvPicPr>
        <p:blipFill>
          <a:blip r:embed="rId12"/>
          <a:stretch>
            <a:fillRect/>
          </a:stretch>
        </p:blipFill>
        <p:spPr>
          <a:xfrm>
            <a:off x="676656" y="4892040"/>
            <a:ext cx="310896" cy="310896"/>
          </a:xfrm>
          <a:prstGeom prst="rect">
            <a:avLst/>
          </a:prstGeom>
          <a:noFill/>
          <a:ln>
            <a:noFill/>
          </a:ln>
        </p:spPr>
      </p:pic>
      <p:sp>
        <p:nvSpPr>
          <p:cNvPr id="343" name="TextBox 342"/>
          <p:cNvSpPr txBox="1"/>
          <p:nvPr/>
        </p:nvSpPr>
        <p:spPr>
          <a:xfrm>
            <a:off x="1078992" y="4782312"/>
            <a:ext cx="2971800" cy="713232"/>
          </a:xfrm>
          <a:prstGeom prst="rect">
            <a:avLst/>
          </a:prstGeom>
          <a:noFill/>
          <a:ln>
            <a:noFill/>
          </a:ln>
        </p:spPr>
        <p:txBody>
          <a:bodyPr spcFirstLastPara="1" wrap="square" lIns="45720" tIns="45720" rIns="45720" bIns="45720" anchor="ctr" anchorCtr="0">
            <a:noAutofit/>
          </a:bodyPr>
          <a:lstStyle/>
          <a:p>
            <a:pPr marL="0" lvl="0" indent="0" algn="l" rtl="0">
              <a:lnSpc>
                <a:spcPct val="92000"/>
              </a:lnSpc>
              <a:spcBef>
                <a:spcPts val="0"/>
              </a:spcBef>
              <a:spcAft>
                <a:spcPts val="100"/>
              </a:spcAft>
              <a:buNone/>
            </a:pPr>
            <a:r>
              <a:rPr lang="uk-UA" sz="1050">
                <a:solidFill>
                  <a:srgbClr val="2B2422"/>
                </a:solidFill>
                <a:latin typeface="Montserrat ExtraBold"/>
                <a:ea typeface="Montserrat ExtraBold"/>
                <a:cs typeface="Montserrat ExtraBold"/>
                <a:sym typeface="Montserrat ExtraBold"/>
              </a:rPr>
              <a:t>Академічний саботаж</a:t>
            </a:r>
            <a:endParaRPr lang="uk-UA" sz="1400">
              <a:solidFill>
                <a:srgbClr val="5A524D"/>
              </a:solidFill>
              <a:latin typeface="Montserrat Medium"/>
              <a:ea typeface="Montserrat Medium"/>
              <a:cs typeface="Montserrat Medium"/>
              <a:sym typeface="Montserrat Medium"/>
            </a:endParaRPr>
          </a:p>
          <a:p>
            <a:pPr marL="0" lvl="0" indent="0" algn="l" rtl="0">
              <a:lnSpc>
                <a:spcPct val="92000"/>
              </a:lnSpc>
              <a:spcBef>
                <a:spcPts val="0"/>
              </a:spcBef>
              <a:spcAft>
                <a:spcPts val="0"/>
              </a:spcAft>
              <a:buNone/>
            </a:pPr>
            <a:r>
              <a:rPr lang="uk-UA" sz="950">
                <a:solidFill>
                  <a:srgbClr val="5A524D"/>
                </a:solidFill>
                <a:latin typeface="Montserrat Medium"/>
                <a:ea typeface="Montserrat Medium"/>
                <a:cs typeface="Montserrat Medium"/>
                <a:sym typeface="Montserrat Medium"/>
              </a:rPr>
              <a:t>ст. 33 — перешкоджання чужій академічній діяльності</a:t>
            </a:r>
            <a:endParaRPr lang="uk-UA" sz="1400">
              <a:solidFill>
                <a:srgbClr val="5A524D"/>
              </a:solidFill>
              <a:latin typeface="Montserrat Medium"/>
              <a:ea typeface="Montserrat Medium"/>
              <a:cs typeface="Montserrat Medium"/>
              <a:sym typeface="Montserrat Medium"/>
            </a:endParaRPr>
          </a:p>
        </p:txBody>
      </p:sp>
      <p:sp>
        <p:nvSpPr>
          <p:cNvPr id="345" name="Shape 344"/>
          <p:cNvSpPr/>
          <p:nvPr/>
        </p:nvSpPr>
        <p:spPr>
          <a:xfrm>
            <a:off x="4297680" y="4736592"/>
            <a:ext cx="3593592" cy="786384"/>
          </a:xfrm>
          <a:prstGeom prst="roundRect">
            <a:avLst>
              <a:gd name="adj" fmla="val 6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347" name="Picture 346"/>
          <p:cNvPicPr preferRelativeResize="0"/>
          <p:nvPr/>
        </p:nvPicPr>
        <p:blipFill>
          <a:blip r:embed="rId13"/>
          <a:stretch>
            <a:fillRect/>
          </a:stretch>
        </p:blipFill>
        <p:spPr>
          <a:xfrm>
            <a:off x="4425696" y="4892040"/>
            <a:ext cx="310896" cy="310896"/>
          </a:xfrm>
          <a:prstGeom prst="rect">
            <a:avLst/>
          </a:prstGeom>
          <a:noFill/>
          <a:ln>
            <a:noFill/>
          </a:ln>
        </p:spPr>
      </p:pic>
      <p:sp>
        <p:nvSpPr>
          <p:cNvPr id="349" name="TextBox 348"/>
          <p:cNvSpPr txBox="1"/>
          <p:nvPr/>
        </p:nvSpPr>
        <p:spPr>
          <a:xfrm>
            <a:off x="4828032" y="4782312"/>
            <a:ext cx="2971800" cy="713232"/>
          </a:xfrm>
          <a:prstGeom prst="rect">
            <a:avLst/>
          </a:prstGeom>
          <a:noFill/>
          <a:ln>
            <a:noFill/>
          </a:ln>
        </p:spPr>
        <p:txBody>
          <a:bodyPr spcFirstLastPara="1" wrap="square" lIns="45720" tIns="45720" rIns="45720" bIns="45720" anchor="ctr" anchorCtr="0">
            <a:noAutofit/>
          </a:bodyPr>
          <a:lstStyle/>
          <a:p>
            <a:pPr marL="0" lvl="0" indent="0" algn="l" rtl="0">
              <a:lnSpc>
                <a:spcPct val="92000"/>
              </a:lnSpc>
              <a:spcBef>
                <a:spcPts val="0"/>
              </a:spcBef>
              <a:spcAft>
                <a:spcPts val="100"/>
              </a:spcAft>
              <a:buNone/>
            </a:pPr>
            <a:r>
              <a:rPr lang="uk-UA" sz="1050">
                <a:solidFill>
                  <a:srgbClr val="2B2422"/>
                </a:solidFill>
                <a:latin typeface="Montserrat ExtraBold"/>
                <a:ea typeface="Montserrat ExtraBold"/>
                <a:cs typeface="Montserrat ExtraBold"/>
                <a:sym typeface="Montserrat ExtraBold"/>
              </a:rPr>
              <a:t>Схиляння до порушення</a:t>
            </a:r>
            <a:endParaRPr lang="uk-UA" sz="1400">
              <a:solidFill>
                <a:srgbClr val="5A524D"/>
              </a:solidFill>
              <a:latin typeface="Montserrat Medium"/>
              <a:ea typeface="Montserrat Medium"/>
              <a:cs typeface="Montserrat Medium"/>
              <a:sym typeface="Montserrat Medium"/>
            </a:endParaRPr>
          </a:p>
          <a:p>
            <a:pPr marL="0" lvl="0" indent="0" algn="l" rtl="0">
              <a:lnSpc>
                <a:spcPct val="92000"/>
              </a:lnSpc>
              <a:spcBef>
                <a:spcPts val="0"/>
              </a:spcBef>
              <a:spcAft>
                <a:spcPts val="0"/>
              </a:spcAft>
              <a:buNone/>
            </a:pPr>
            <a:r>
              <a:rPr lang="uk-UA" sz="950">
                <a:solidFill>
                  <a:srgbClr val="5A524D"/>
                </a:solidFill>
                <a:latin typeface="Montserrat Medium"/>
                <a:ea typeface="Montserrat Medium"/>
                <a:cs typeface="Montserrat Medium"/>
                <a:sym typeface="Montserrat Medium"/>
              </a:rPr>
              <a:t>ст. 34 — прохання, тиск, погроза; обов’язок відмовитися і повідомити</a:t>
            </a:r>
            <a:endParaRPr lang="uk-UA" sz="1400">
              <a:solidFill>
                <a:srgbClr val="5A524D"/>
              </a:solidFill>
              <a:latin typeface="Montserrat Medium"/>
              <a:ea typeface="Montserrat Medium"/>
              <a:cs typeface="Montserrat Medium"/>
              <a:sym typeface="Montserrat Medium"/>
            </a:endParaRPr>
          </a:p>
        </p:txBody>
      </p:sp>
      <p:sp>
        <p:nvSpPr>
          <p:cNvPr id="351" name="Shape 350"/>
          <p:cNvSpPr/>
          <p:nvPr/>
        </p:nvSpPr>
        <p:spPr>
          <a:xfrm>
            <a:off x="8046720" y="4736592"/>
            <a:ext cx="3593592" cy="786384"/>
          </a:xfrm>
          <a:prstGeom prst="roundRect">
            <a:avLst>
              <a:gd name="adj" fmla="val 6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353" name="Picture 352"/>
          <p:cNvPicPr preferRelativeResize="0"/>
          <p:nvPr/>
        </p:nvPicPr>
        <p:blipFill>
          <a:blip r:embed="rId14"/>
          <a:stretch>
            <a:fillRect/>
          </a:stretch>
        </p:blipFill>
        <p:spPr>
          <a:xfrm>
            <a:off x="8174736" y="4892040"/>
            <a:ext cx="310896" cy="310896"/>
          </a:xfrm>
          <a:prstGeom prst="rect">
            <a:avLst/>
          </a:prstGeom>
          <a:noFill/>
          <a:ln>
            <a:noFill/>
          </a:ln>
        </p:spPr>
      </p:pic>
      <p:sp>
        <p:nvSpPr>
          <p:cNvPr id="355" name="TextBox 354"/>
          <p:cNvSpPr txBox="1"/>
          <p:nvPr/>
        </p:nvSpPr>
        <p:spPr>
          <a:xfrm>
            <a:off x="8577072" y="4782312"/>
            <a:ext cx="2971800" cy="713232"/>
          </a:xfrm>
          <a:prstGeom prst="rect">
            <a:avLst/>
          </a:prstGeom>
          <a:noFill/>
          <a:ln>
            <a:noFill/>
          </a:ln>
        </p:spPr>
        <p:txBody>
          <a:bodyPr spcFirstLastPara="1" wrap="square" lIns="45720" tIns="45720" rIns="45720" bIns="45720" anchor="ctr" anchorCtr="0">
            <a:noAutofit/>
          </a:bodyPr>
          <a:lstStyle/>
          <a:p>
            <a:pPr marL="0" lvl="0" indent="0" algn="l" rtl="0">
              <a:lnSpc>
                <a:spcPct val="92000"/>
              </a:lnSpc>
              <a:spcBef>
                <a:spcPts val="0"/>
              </a:spcBef>
              <a:spcAft>
                <a:spcPts val="100"/>
              </a:spcAft>
              <a:buNone/>
            </a:pPr>
            <a:r>
              <a:rPr lang="uk-UA" sz="1050">
                <a:solidFill>
                  <a:srgbClr val="2B2422"/>
                </a:solidFill>
                <a:latin typeface="Montserrat ExtraBold"/>
                <a:ea typeface="Montserrat ExtraBold"/>
                <a:cs typeface="Montserrat ExtraBold"/>
                <a:sym typeface="Montserrat ExtraBold"/>
              </a:rPr>
              <a:t>Інституційні порушення</a:t>
            </a:r>
            <a:endParaRPr lang="uk-UA" sz="1400">
              <a:solidFill>
                <a:srgbClr val="5A524D"/>
              </a:solidFill>
              <a:latin typeface="Montserrat Medium"/>
              <a:ea typeface="Montserrat Medium"/>
              <a:cs typeface="Montserrat Medium"/>
              <a:sym typeface="Montserrat Medium"/>
            </a:endParaRPr>
          </a:p>
          <a:p>
            <a:pPr marL="0" lvl="0" indent="0" algn="l" rtl="0">
              <a:lnSpc>
                <a:spcPct val="92000"/>
              </a:lnSpc>
              <a:spcBef>
                <a:spcPts val="0"/>
              </a:spcBef>
              <a:spcAft>
                <a:spcPts val="0"/>
              </a:spcAft>
              <a:buNone/>
            </a:pPr>
            <a:r>
              <a:rPr lang="uk-UA" sz="950">
                <a:solidFill>
                  <a:srgbClr val="5A524D"/>
                </a:solidFill>
                <a:latin typeface="Montserrat Medium"/>
                <a:ea typeface="Montserrat Medium"/>
                <a:cs typeface="Montserrat Medium"/>
                <a:sym typeface="Montserrat Medium"/>
              </a:rPr>
              <a:t>ст. 36 — бездіяльність закладу, недостовірна інформація, ігнорування повідомлень</a:t>
            </a:r>
            <a:endParaRPr lang="uk-UA" sz="1400">
              <a:solidFill>
                <a:srgbClr val="5A524D"/>
              </a:solidFill>
              <a:latin typeface="Montserrat Medium"/>
              <a:ea typeface="Montserrat Medium"/>
              <a:cs typeface="Montserrat Medium"/>
              <a:sym typeface="Montserrat Medium"/>
            </a:endParaRPr>
          </a:p>
        </p:txBody>
      </p:sp>
      <p:sp>
        <p:nvSpPr>
          <p:cNvPr id="360" name="TextBox 359"/>
          <p:cNvSpPr txBox="1"/>
          <p:nvPr/>
        </p:nvSpPr>
        <p:spPr>
          <a:xfrm>
            <a:off x="548640" y="5623560"/>
            <a:ext cx="11091672" cy="411480"/>
          </a:xfrm>
          <a:prstGeom prst="rect">
            <a:avLst/>
          </a:prstGeom>
          <a:noFill/>
          <a:ln>
            <a:noFill/>
          </a:ln>
        </p:spPr>
        <p:txBody>
          <a:bodyPr spcFirstLastPara="1" wrap="square" lIns="45720" tIns="45720" rIns="45720" bIns="45720" anchor="t" anchorCtr="0">
            <a:noAutofit/>
          </a:bodyPr>
          <a:lstStyle/>
          <a:p>
            <a:pPr marL="0" lvl="0" indent="0" algn="l" rtl="0">
              <a:lnSpc>
                <a:spcPct val="95000"/>
              </a:lnSpc>
              <a:spcBef>
                <a:spcPts val="0"/>
              </a:spcBef>
              <a:spcAft>
                <a:spcPts val="400"/>
              </a:spcAft>
              <a:buNone/>
            </a:pPr>
            <a:r>
              <a:rPr lang="uk-UA" sz="1050">
                <a:solidFill>
                  <a:srgbClr val="7A1F1F"/>
                </a:solidFill>
                <a:latin typeface="Montserrat SemiBold"/>
                <a:ea typeface="Montserrat SemiBold"/>
                <a:cs typeface="Montserrat SemiBold"/>
                <a:sym typeface="Montserrat SemiBold"/>
              </a:rPr>
              <a:t>Примітка: </a:t>
            </a:r>
            <a:r>
              <a:rPr lang="uk-UA" sz="1050">
                <a:solidFill>
                  <a:srgbClr val="5A524D"/>
                </a:solidFill>
                <a:latin typeface="Montserrat Medium"/>
                <a:ea typeface="Montserrat Medium"/>
                <a:cs typeface="Montserrat Medium"/>
                <a:sym typeface="Montserrat Medium"/>
              </a:rPr>
              <a:t>відчуження (ст. 23) і приписування авторства (ст. 25) показано в одній картці. Категорії старої ст. 42 Закону «Про освіту» — «списування», «обман», «необ’єктивне оцінювання» — увійшли до ст. 31, 17 і 30; інші види порушень можуть встановлюватися законом.</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
        <p:cNvGrpSpPr/>
        <p:nvPr/>
      </p:nvGrpSpPr>
      <p:grpSpPr>
        <a:xfrm>
          <a:off x="0" y="0"/>
          <a:ext cx="0" cy="0"/>
          <a:chOff x="0" y="0"/>
          <a:chExt cx="0" cy="0"/>
        </a:xfrm>
      </p:grpSpPr>
      <p:sp>
        <p:nvSpPr>
          <p:cNvPr id="361" name="Section tag"/>
          <p:cNvSpPr txBox="1"/>
          <p:nvPr/>
        </p:nvSpPr>
        <p:spPr>
          <a:xfrm>
            <a:off x="548640" y="868680"/>
            <a:ext cx="11064240" cy="274320"/>
          </a:xfrm>
          <a:prstGeom prst="rect">
            <a:avLst/>
          </a:prstGeom>
          <a:noFill/>
          <a:ln>
            <a:noFill/>
          </a:ln>
        </p:spPr>
        <p:txBody>
          <a:bodyPr spcFirstLastPara="1" wrap="square" lIns="45720" tIns="45720" rIns="45720" bIns="45720" anchor="t" anchorCtr="0">
            <a:noAutofit/>
          </a:bodyPr>
          <a:lstStyle/>
          <a:p>
            <a:pPr marL="0" lvl="0" indent="0" algn="l" rtl="0">
              <a:lnSpc>
                <a:spcPct val="100000"/>
              </a:lnSpc>
              <a:spcBef>
                <a:spcPts val="0"/>
              </a:spcBef>
              <a:spcAft>
                <a:spcPts val="0"/>
              </a:spcAft>
              <a:buNone/>
            </a:pPr>
            <a:r>
              <a:rPr lang="uk-UA" sz="1000">
                <a:solidFill>
                  <a:srgbClr val="A86F1C"/>
                </a:solidFill>
                <a:latin typeface="Montserrat SemiBold"/>
                <a:ea typeface="Montserrat SemiBold"/>
                <a:cs typeface="Montserrat SemiBold"/>
                <a:sym typeface="Montserrat SemiBold"/>
              </a:rPr>
              <a:t>ПИТАННЯ 2 · НАСЛІДКИ ПОРУШЕННЯ ДЛЯ УЧАСНИКІВ ОСВІТНЬОГО ПРОЦЕСУ</a:t>
            </a:r>
            <a:endParaRPr lang="uk-UA" sz="1400">
              <a:solidFill>
                <a:srgbClr val="5A524D"/>
              </a:solidFill>
              <a:latin typeface="Montserrat Medium"/>
              <a:ea typeface="Montserrat Medium"/>
              <a:cs typeface="Montserrat Medium"/>
              <a:sym typeface="Montserrat Medium"/>
            </a:endParaRPr>
          </a:p>
        </p:txBody>
      </p:sp>
      <p:sp>
        <p:nvSpPr>
          <p:cNvPr id="362" name="Title"/>
          <p:cNvSpPr txBox="1"/>
          <p:nvPr/>
        </p:nvSpPr>
        <p:spPr>
          <a:xfrm>
            <a:off x="548640" y="1097280"/>
            <a:ext cx="11064240" cy="548640"/>
          </a:xfrm>
          <a:prstGeom prst="rect">
            <a:avLst/>
          </a:prstGeom>
          <a:noFill/>
          <a:ln>
            <a:noFill/>
          </a:ln>
        </p:spPr>
        <p:txBody>
          <a:bodyPr spcFirstLastPara="1" wrap="square" lIns="45720" tIns="45720" rIns="45720" bIns="45720" anchor="t" anchorCtr="0">
            <a:noAutofit/>
          </a:bodyPr>
          <a:lstStyle/>
          <a:p>
            <a:pPr marL="0" lvl="0" indent="0" algn="l" rtl="0">
              <a:lnSpc>
                <a:spcPct val="90000"/>
              </a:lnSpc>
              <a:spcBef>
                <a:spcPts val="0"/>
              </a:spcBef>
              <a:spcAft>
                <a:spcPts val="0"/>
              </a:spcAft>
              <a:buNone/>
            </a:pPr>
            <a:r>
              <a:rPr lang="uk-UA" sz="2400">
                <a:solidFill>
                  <a:srgbClr val="B80000"/>
                </a:solidFill>
                <a:latin typeface="Montserrat Black"/>
                <a:ea typeface="Montserrat Black"/>
                <a:cs typeface="Montserrat Black"/>
                <a:sym typeface="Montserrat Black"/>
              </a:rPr>
              <a:t>Відповідальність: від попередження до звільнення</a:t>
            </a:r>
            <a:endParaRPr lang="uk-UA" sz="1400">
              <a:solidFill>
                <a:srgbClr val="5A524D"/>
              </a:solidFill>
              <a:latin typeface="Montserrat Medium"/>
              <a:ea typeface="Montserrat Medium"/>
              <a:cs typeface="Montserrat Medium"/>
              <a:sym typeface="Montserrat Medium"/>
            </a:endParaRPr>
          </a:p>
        </p:txBody>
      </p:sp>
      <p:sp>
        <p:nvSpPr>
          <p:cNvPr id="364" name="Shape 363"/>
          <p:cNvSpPr/>
          <p:nvPr/>
        </p:nvSpPr>
        <p:spPr>
          <a:xfrm>
            <a:off x="548640" y="1828800"/>
            <a:ext cx="5468112" cy="3429000"/>
          </a:xfrm>
          <a:prstGeom prst="roundRect">
            <a:avLst>
              <a:gd name="adj" fmla="val 5000"/>
            </a:avLst>
          </a:prstGeom>
          <a:solidFill>
            <a:srgbClr val="FBEAE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366" name="Picture 365"/>
          <p:cNvPicPr preferRelativeResize="0"/>
          <p:nvPr/>
        </p:nvPicPr>
        <p:blipFill>
          <a:blip r:embed="rId4"/>
          <a:stretch>
            <a:fillRect/>
          </a:stretch>
        </p:blipFill>
        <p:spPr>
          <a:xfrm>
            <a:off x="749808" y="2011680"/>
            <a:ext cx="384048" cy="384048"/>
          </a:xfrm>
          <a:prstGeom prst="rect">
            <a:avLst/>
          </a:prstGeom>
          <a:noFill/>
          <a:ln>
            <a:noFill/>
          </a:ln>
        </p:spPr>
      </p:pic>
      <p:sp>
        <p:nvSpPr>
          <p:cNvPr id="368" name="TextBox 367"/>
          <p:cNvSpPr txBox="1"/>
          <p:nvPr/>
        </p:nvSpPr>
        <p:spPr>
          <a:xfrm>
            <a:off x="1234440" y="1965960"/>
            <a:ext cx="4663440" cy="457200"/>
          </a:xfrm>
          <a:prstGeom prst="rect">
            <a:avLst/>
          </a:prstGeom>
          <a:noFill/>
          <a:ln>
            <a:noFill/>
          </a:ln>
        </p:spPr>
        <p:txBody>
          <a:bodyPr spcFirstLastPara="1" wrap="square" lIns="45720" tIns="45720" rIns="45720" bIns="45720" anchor="ctr" anchorCtr="0">
            <a:noAutofit/>
          </a:bodyPr>
          <a:lstStyle/>
          <a:p>
            <a:pPr marL="0" lvl="0" indent="0" algn="l" rtl="0">
              <a:lnSpc>
                <a:spcPct val="100000"/>
              </a:lnSpc>
              <a:spcBef>
                <a:spcPts val="0"/>
              </a:spcBef>
              <a:spcAft>
                <a:spcPts val="0"/>
              </a:spcAft>
              <a:buNone/>
            </a:pPr>
            <a:r>
              <a:rPr lang="uk-UA" sz="1250">
                <a:solidFill>
                  <a:srgbClr val="B80000"/>
                </a:solidFill>
                <a:latin typeface="Montserrat ExtraBold"/>
                <a:ea typeface="Montserrat ExtraBold"/>
                <a:cs typeface="Montserrat ExtraBold"/>
                <a:sym typeface="Montserrat ExtraBold"/>
              </a:rPr>
              <a:t>Здобувачі освіти (ч. 4 ст. 22; з 14 років — ч. 3 ст. 21)</a:t>
            </a:r>
            <a:endParaRPr lang="uk-UA" sz="1400">
              <a:solidFill>
                <a:srgbClr val="5A524D"/>
              </a:solidFill>
              <a:latin typeface="Montserrat Medium"/>
              <a:ea typeface="Montserrat Medium"/>
              <a:cs typeface="Montserrat Medium"/>
              <a:sym typeface="Montserrat Medium"/>
            </a:endParaRPr>
          </a:p>
        </p:txBody>
      </p:sp>
      <p:sp>
        <p:nvSpPr>
          <p:cNvPr id="370" name="TextBox 369"/>
          <p:cNvSpPr txBox="1"/>
          <p:nvPr/>
        </p:nvSpPr>
        <p:spPr>
          <a:xfrm>
            <a:off x="749808" y="2487168"/>
            <a:ext cx="5120640" cy="2743200"/>
          </a:xfrm>
          <a:prstGeom prst="rect">
            <a:avLst/>
          </a:prstGeom>
          <a:noFill/>
          <a:ln>
            <a:noFill/>
          </a:ln>
        </p:spPr>
        <p:txBody>
          <a:bodyPr spcFirstLastPara="1" wrap="square" lIns="45720" tIns="45720" rIns="45720" bIns="45720" anchor="t" anchorCtr="0">
            <a:noAutofit/>
          </a:bodyPr>
          <a:lstStyle/>
          <a:p>
            <a:pPr marL="201168" lvl="0" indent="-201168" algn="l" rtl="0">
              <a:lnSpc>
                <a:spcPct val="96000"/>
              </a:lnSpc>
              <a:spcBef>
                <a:spcPts val="0"/>
              </a:spcBef>
              <a:spcAft>
                <a:spcPts val="500"/>
              </a:spcAft>
              <a:buClr>
                <a:srgbClr val="5F7A32"/>
              </a:buClr>
              <a:buFont typeface="Arial"/>
              <a:buChar char="•"/>
            </a:pPr>
            <a:r>
              <a:rPr lang="uk-UA" sz="1100">
                <a:solidFill>
                  <a:srgbClr val="5F7A32"/>
                </a:solidFill>
                <a:latin typeface="Montserrat SemiBold"/>
                <a:ea typeface="Montserrat SemiBold"/>
                <a:cs typeface="Montserrat SemiBold"/>
                <a:sym typeface="Montserrat SemiBold"/>
              </a:rPr>
              <a:t>Виховні заходи: </a:t>
            </a:r>
            <a:r>
              <a:rPr lang="uk-UA" sz="1100">
                <a:solidFill>
                  <a:srgbClr val="2B2422"/>
                </a:solidFill>
                <a:latin typeface="Montserrat Medium"/>
                <a:ea typeface="Montserrat Medium"/>
                <a:cs typeface="Montserrat Medium"/>
                <a:sym typeface="Montserrat Medium"/>
              </a:rPr>
              <a:t>тематичні заняття з доброчесності чи академічного письма; усне або письмове попередження; повторне виконання завдання</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96000"/>
              </a:lnSpc>
              <a:spcBef>
                <a:spcPts val="0"/>
              </a:spcBef>
              <a:spcAft>
                <a:spcPts val="500"/>
              </a:spcAft>
              <a:buClr>
                <a:srgbClr val="B80000"/>
              </a:buClr>
              <a:buFont typeface="Arial"/>
              <a:buChar char="•"/>
            </a:pPr>
            <a:r>
              <a:rPr lang="uk-UA" sz="1100">
                <a:solidFill>
                  <a:srgbClr val="2B2422"/>
                </a:solidFill>
                <a:latin typeface="Montserrat SemiBold"/>
                <a:ea typeface="Montserrat SemiBold"/>
                <a:cs typeface="Montserrat SemiBold"/>
                <a:sym typeface="Montserrat SemiBold"/>
              </a:rPr>
              <a:t>Повторне проходження </a:t>
            </a:r>
            <a:r>
              <a:rPr lang="uk-UA" sz="1100">
                <a:solidFill>
                  <a:srgbClr val="2B2422"/>
                </a:solidFill>
                <a:latin typeface="Montserrat Medium"/>
                <a:ea typeface="Montserrat Medium"/>
                <a:cs typeface="Montserrat Medium"/>
                <a:sym typeface="Montserrat Medium"/>
              </a:rPr>
              <a:t>освітнього компонента або оцінювання, зокрема підсумкового чи атестації</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96000"/>
              </a:lnSpc>
              <a:spcBef>
                <a:spcPts val="0"/>
              </a:spcBef>
              <a:spcAft>
                <a:spcPts val="500"/>
              </a:spcAft>
              <a:buClr>
                <a:srgbClr val="B80000"/>
              </a:buClr>
              <a:buFont typeface="Arial"/>
              <a:buChar char="•"/>
            </a:pPr>
            <a:r>
              <a:rPr lang="uk-UA" sz="1100">
                <a:solidFill>
                  <a:srgbClr val="2B2422"/>
                </a:solidFill>
                <a:latin typeface="Montserrat SemiBold"/>
                <a:ea typeface="Montserrat SemiBold"/>
                <a:cs typeface="Montserrat SemiBold"/>
                <a:sym typeface="Montserrat SemiBold"/>
              </a:rPr>
              <a:t>На 1–3 роки: </a:t>
            </a:r>
            <a:r>
              <a:rPr lang="uk-UA" sz="1100">
                <a:solidFill>
                  <a:srgbClr val="2B2422"/>
                </a:solidFill>
                <a:latin typeface="Montserrat Medium"/>
                <a:ea typeface="Montserrat Medium"/>
                <a:cs typeface="Montserrat Medium"/>
                <a:sym typeface="Montserrat Medium"/>
              </a:rPr>
              <a:t>позбавлення права брати участь у конкурсах на стипендії, гранти, мобільність; позбавлення пільг з оплати; виключення з вченої ради</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96000"/>
              </a:lnSpc>
              <a:spcBef>
                <a:spcPts val="0"/>
              </a:spcBef>
              <a:spcAft>
                <a:spcPts val="500"/>
              </a:spcAft>
              <a:buClr>
                <a:srgbClr val="B80000"/>
              </a:buClr>
              <a:buFont typeface="Arial"/>
              <a:buChar char="•"/>
            </a:pPr>
            <a:r>
              <a:rPr lang="uk-UA" sz="1100">
                <a:solidFill>
                  <a:srgbClr val="2B2422"/>
                </a:solidFill>
                <a:latin typeface="Montserrat SemiBold"/>
                <a:ea typeface="Montserrat SemiBold"/>
                <a:cs typeface="Montserrat SemiBold"/>
                <a:sym typeface="Montserrat SemiBold"/>
              </a:rPr>
              <a:t>Позбавлення академічної стипендії </a:t>
            </a:r>
            <a:r>
              <a:rPr lang="uk-UA" sz="1100">
                <a:solidFill>
                  <a:srgbClr val="2B2422"/>
                </a:solidFill>
                <a:latin typeface="Montserrat Medium"/>
                <a:ea typeface="Montserrat Medium"/>
                <a:cs typeface="Montserrat Medium"/>
                <a:sym typeface="Montserrat Medium"/>
              </a:rPr>
              <a:t>— до одного навчального року</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96000"/>
              </a:lnSpc>
              <a:spcBef>
                <a:spcPts val="0"/>
              </a:spcBef>
              <a:spcAft>
                <a:spcPts val="0"/>
              </a:spcAft>
              <a:buClr>
                <a:srgbClr val="B80000"/>
              </a:buClr>
              <a:buFont typeface="Arial"/>
              <a:buChar char="•"/>
            </a:pPr>
            <a:r>
              <a:rPr lang="uk-UA" sz="1100">
                <a:solidFill>
                  <a:srgbClr val="2B2422"/>
                </a:solidFill>
                <a:latin typeface="Montserrat SemiBold"/>
                <a:ea typeface="Montserrat SemiBold"/>
                <a:cs typeface="Montserrat SemiBold"/>
                <a:sym typeface="Montserrat SemiBold"/>
              </a:rPr>
              <a:t>Відрахування </a:t>
            </a:r>
            <a:r>
              <a:rPr lang="uk-UA" sz="1100">
                <a:solidFill>
                  <a:srgbClr val="2B2422"/>
                </a:solidFill>
                <a:latin typeface="Montserrat Medium"/>
                <a:ea typeface="Montserrat Medium"/>
                <a:cs typeface="Montserrat Medium"/>
                <a:sym typeface="Montserrat Medium"/>
              </a:rPr>
              <a:t>з державного чи регіонального замовлення або із закладу (крім осіб з особливими освітніми потребами)</a:t>
            </a:r>
            <a:endParaRPr lang="uk-UA" sz="1400">
              <a:solidFill>
                <a:srgbClr val="5A524D"/>
              </a:solidFill>
              <a:latin typeface="Montserrat Medium"/>
              <a:ea typeface="Montserrat Medium"/>
              <a:cs typeface="Montserrat Medium"/>
              <a:sym typeface="Montserrat Medium"/>
            </a:endParaRPr>
          </a:p>
        </p:txBody>
      </p:sp>
      <p:sp>
        <p:nvSpPr>
          <p:cNvPr id="372" name="Shape 371"/>
          <p:cNvSpPr/>
          <p:nvPr/>
        </p:nvSpPr>
        <p:spPr>
          <a:xfrm>
            <a:off x="6172200" y="1828800"/>
            <a:ext cx="5468112" cy="3429000"/>
          </a:xfrm>
          <a:prstGeom prst="roundRect">
            <a:avLst>
              <a:gd name="adj" fmla="val 5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374" name="Picture 373"/>
          <p:cNvPicPr preferRelativeResize="0"/>
          <p:nvPr/>
        </p:nvPicPr>
        <p:blipFill>
          <a:blip r:embed="rId5"/>
          <a:stretch>
            <a:fillRect/>
          </a:stretch>
        </p:blipFill>
        <p:spPr>
          <a:xfrm>
            <a:off x="6373368" y="2011680"/>
            <a:ext cx="384048" cy="384048"/>
          </a:xfrm>
          <a:prstGeom prst="rect">
            <a:avLst/>
          </a:prstGeom>
          <a:noFill/>
          <a:ln>
            <a:noFill/>
          </a:ln>
        </p:spPr>
      </p:pic>
      <p:sp>
        <p:nvSpPr>
          <p:cNvPr id="376" name="TextBox 375"/>
          <p:cNvSpPr txBox="1"/>
          <p:nvPr/>
        </p:nvSpPr>
        <p:spPr>
          <a:xfrm>
            <a:off x="6858000" y="1965960"/>
            <a:ext cx="4663440" cy="457200"/>
          </a:xfrm>
          <a:prstGeom prst="rect">
            <a:avLst/>
          </a:prstGeom>
          <a:noFill/>
          <a:ln>
            <a:noFill/>
          </a:ln>
        </p:spPr>
        <p:txBody>
          <a:bodyPr spcFirstLastPara="1" wrap="square" lIns="45720" tIns="45720" rIns="45720" bIns="45720" anchor="ctr" anchorCtr="0">
            <a:noAutofit/>
          </a:bodyPr>
          <a:lstStyle/>
          <a:p>
            <a:pPr marL="0" lvl="0" indent="0" algn="l" rtl="0">
              <a:lnSpc>
                <a:spcPct val="100000"/>
              </a:lnSpc>
              <a:spcBef>
                <a:spcPts val="0"/>
              </a:spcBef>
              <a:spcAft>
                <a:spcPts val="0"/>
              </a:spcAft>
              <a:buNone/>
            </a:pPr>
            <a:r>
              <a:rPr lang="uk-UA" sz="1250">
                <a:solidFill>
                  <a:srgbClr val="7A1F1F"/>
                </a:solidFill>
                <a:latin typeface="Montserrat ExtraBold"/>
                <a:ea typeface="Montserrat ExtraBold"/>
                <a:cs typeface="Montserrat ExtraBold"/>
                <a:sym typeface="Montserrat ExtraBold"/>
              </a:rPr>
              <a:t>Викладачі та науковці (ч. 1–3 ст. 22)</a:t>
            </a:r>
            <a:endParaRPr lang="uk-UA" sz="1400">
              <a:solidFill>
                <a:srgbClr val="5A524D"/>
              </a:solidFill>
              <a:latin typeface="Montserrat Medium"/>
              <a:ea typeface="Montserrat Medium"/>
              <a:cs typeface="Montserrat Medium"/>
              <a:sym typeface="Montserrat Medium"/>
            </a:endParaRPr>
          </a:p>
        </p:txBody>
      </p:sp>
      <p:sp>
        <p:nvSpPr>
          <p:cNvPr id="378" name="TextBox 377"/>
          <p:cNvSpPr txBox="1"/>
          <p:nvPr/>
        </p:nvSpPr>
        <p:spPr>
          <a:xfrm>
            <a:off x="6373368" y="2487168"/>
            <a:ext cx="5120640" cy="2743200"/>
          </a:xfrm>
          <a:prstGeom prst="rect">
            <a:avLst/>
          </a:prstGeom>
          <a:noFill/>
          <a:ln>
            <a:noFill/>
          </a:ln>
        </p:spPr>
        <p:txBody>
          <a:bodyPr spcFirstLastPara="1" wrap="square" lIns="45720" tIns="45720" rIns="45720" bIns="45720" anchor="t" anchorCtr="0">
            <a:noAutofit/>
          </a:bodyPr>
          <a:lstStyle/>
          <a:p>
            <a:pPr marL="201168" lvl="0" indent="-201168" algn="l" rtl="0">
              <a:lnSpc>
                <a:spcPct val="96000"/>
              </a:lnSpc>
              <a:spcBef>
                <a:spcPts val="0"/>
              </a:spcBef>
              <a:spcAft>
                <a:spcPts val="500"/>
              </a:spcAft>
              <a:buClr>
                <a:srgbClr val="B80000"/>
              </a:buClr>
              <a:buFont typeface="Arial"/>
              <a:buChar char="•"/>
            </a:pPr>
            <a:r>
              <a:rPr lang="uk-UA" sz="1100">
                <a:solidFill>
                  <a:srgbClr val="2B2422"/>
                </a:solidFill>
                <a:latin typeface="Montserrat SemiBold"/>
                <a:ea typeface="Montserrat SemiBold"/>
                <a:cs typeface="Montserrat SemiBold"/>
                <a:sym typeface="Montserrat SemiBold"/>
              </a:rPr>
              <a:t>На 1–3 роки позбавлення права: </a:t>
            </a:r>
            <a:r>
              <a:rPr lang="uk-UA" sz="1100">
                <a:solidFill>
                  <a:srgbClr val="2B2422"/>
                </a:solidFill>
                <a:latin typeface="Montserrat Medium"/>
                <a:ea typeface="Montserrat Medium"/>
                <a:cs typeface="Montserrat Medium"/>
                <a:sym typeface="Montserrat Medium"/>
              </a:rPr>
              <a:t>бути членом вченої ради; брати участь в атестації здобувачів; бути науковим керівником чи консультантом; керувати дослідженнями; претендувати на звання; входити до редколегій; брати участь у грантах і мобільності</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96000"/>
              </a:lnSpc>
              <a:spcBef>
                <a:spcPts val="0"/>
              </a:spcBef>
              <a:spcAft>
                <a:spcPts val="500"/>
              </a:spcAft>
              <a:buClr>
                <a:srgbClr val="B80000"/>
              </a:buClr>
              <a:buFont typeface="Arial"/>
              <a:buChar char="•"/>
            </a:pPr>
            <a:r>
              <a:rPr lang="uk-UA" sz="1100">
                <a:solidFill>
                  <a:srgbClr val="2B2422"/>
                </a:solidFill>
                <a:latin typeface="Montserrat SemiBold"/>
                <a:ea typeface="Montserrat SemiBold"/>
                <a:cs typeface="Montserrat SemiBold"/>
                <a:sym typeface="Montserrat SemiBold"/>
              </a:rPr>
              <a:t>Протягом року після рішення </a:t>
            </a:r>
            <a:r>
              <a:rPr lang="uk-UA" sz="1100">
                <a:solidFill>
                  <a:srgbClr val="2B2422"/>
                </a:solidFill>
                <a:latin typeface="Montserrat Medium"/>
                <a:ea typeface="Montserrat Medium"/>
                <a:cs typeface="Montserrat Medium"/>
                <a:sym typeface="Montserrat Medium"/>
              </a:rPr>
              <a:t>— заборона подавати документи на звання (ч. 2–3 ст. 22)</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96000"/>
              </a:lnSpc>
              <a:spcBef>
                <a:spcPts val="0"/>
              </a:spcBef>
              <a:spcAft>
                <a:spcPts val="500"/>
              </a:spcAft>
              <a:buClr>
                <a:srgbClr val="B80000"/>
              </a:buClr>
              <a:buFont typeface="Arial"/>
              <a:buChar char="•"/>
            </a:pPr>
            <a:r>
              <a:rPr lang="uk-UA" sz="1100">
                <a:solidFill>
                  <a:srgbClr val="2B2422"/>
                </a:solidFill>
                <a:latin typeface="Montserrat SemiBold"/>
                <a:ea typeface="Montserrat SemiBold"/>
                <a:cs typeface="Montserrat SemiBold"/>
                <a:sym typeface="Montserrat SemiBold"/>
              </a:rPr>
              <a:t>Позбавлення </a:t>
            </a:r>
            <a:r>
              <a:rPr lang="uk-UA" sz="1100">
                <a:solidFill>
                  <a:srgbClr val="2B2422"/>
                </a:solidFill>
                <a:latin typeface="Montserrat Medium"/>
                <a:ea typeface="Montserrat Medium"/>
                <a:cs typeface="Montserrat Medium"/>
                <a:sym typeface="Montserrat Medium"/>
              </a:rPr>
              <a:t>наукового ступеня, вченого звання, кваліфікаційної категорії, нагород закладу</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96000"/>
              </a:lnSpc>
              <a:spcBef>
                <a:spcPts val="0"/>
              </a:spcBef>
              <a:spcAft>
                <a:spcPts val="500"/>
              </a:spcAft>
              <a:buClr>
                <a:srgbClr val="B80000"/>
              </a:buClr>
              <a:buFont typeface="Arial"/>
              <a:buChar char="•"/>
            </a:pPr>
            <a:r>
              <a:rPr lang="uk-UA" sz="1100">
                <a:solidFill>
                  <a:srgbClr val="2B2422"/>
                </a:solidFill>
                <a:latin typeface="Montserrat SemiBold"/>
                <a:ea typeface="Montserrat SemiBold"/>
                <a:cs typeface="Montserrat SemiBold"/>
                <a:sym typeface="Montserrat SemiBold"/>
              </a:rPr>
              <a:t>Дисциплінарна відповідальність: </a:t>
            </a:r>
            <a:r>
              <a:rPr lang="uk-UA" sz="1100">
                <a:solidFill>
                  <a:srgbClr val="2B2422"/>
                </a:solidFill>
                <a:latin typeface="Montserrat Medium"/>
                <a:ea typeface="Montserrat Medium"/>
                <a:cs typeface="Montserrat Medium"/>
                <a:sym typeface="Montserrat Medium"/>
              </a:rPr>
              <a:t>догана або звільнення — нова підстава в п. 7 ч. 1 ст. 41 КЗпП</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96000"/>
              </a:lnSpc>
              <a:spcBef>
                <a:spcPts val="0"/>
              </a:spcBef>
              <a:spcAft>
                <a:spcPts val="0"/>
              </a:spcAft>
              <a:buClr>
                <a:srgbClr val="B80000"/>
              </a:buClr>
              <a:buFont typeface="Arial"/>
              <a:buChar char="•"/>
            </a:pPr>
            <a:r>
              <a:rPr lang="uk-UA" sz="1100">
                <a:solidFill>
                  <a:srgbClr val="2B2422"/>
                </a:solidFill>
                <a:latin typeface="Montserrat SemiBold"/>
                <a:ea typeface="Montserrat SemiBold"/>
                <a:cs typeface="Montserrat SemiBold"/>
                <a:sym typeface="Montserrat SemiBold"/>
              </a:rPr>
              <a:t>10 років </a:t>
            </a:r>
            <a:r>
              <a:rPr lang="uk-UA" sz="1100">
                <a:solidFill>
                  <a:srgbClr val="2B2422"/>
                </a:solidFill>
                <a:latin typeface="Montserrat Medium"/>
                <a:ea typeface="Montserrat Medium"/>
                <a:cs typeface="Montserrat Medium"/>
                <a:sym typeface="Montserrat Medium"/>
              </a:rPr>
              <a:t>заборони обіймати посаду керівника закладу — за кваліфіковані форми плагіату, відчуження чи приписування авторства (ст. 14)</a:t>
            </a:r>
            <a:endParaRPr lang="uk-UA" sz="1400">
              <a:solidFill>
                <a:srgbClr val="5A524D"/>
              </a:solidFill>
              <a:latin typeface="Montserrat Medium"/>
              <a:ea typeface="Montserrat Medium"/>
              <a:cs typeface="Montserrat Medium"/>
              <a:sym typeface="Montserrat Medium"/>
            </a:endParaRPr>
          </a:p>
        </p:txBody>
      </p:sp>
      <p:sp>
        <p:nvSpPr>
          <p:cNvPr id="380" name="Shape 379"/>
          <p:cNvSpPr/>
          <p:nvPr/>
        </p:nvSpPr>
        <p:spPr>
          <a:xfrm>
            <a:off x="548640" y="5394960"/>
            <a:ext cx="11091672" cy="658368"/>
          </a:xfrm>
          <a:prstGeom prst="roundRect">
            <a:avLst>
              <a:gd name="adj" fmla="val 6000"/>
            </a:avLst>
          </a:prstGeom>
          <a:solidFill>
            <a:srgbClr val="F6ECD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382" name="Picture 381"/>
          <p:cNvPicPr preferRelativeResize="0"/>
          <p:nvPr/>
        </p:nvPicPr>
        <p:blipFill>
          <a:blip r:embed="rId6"/>
          <a:stretch>
            <a:fillRect/>
          </a:stretch>
        </p:blipFill>
        <p:spPr>
          <a:xfrm>
            <a:off x="731520" y="5541264"/>
            <a:ext cx="365760" cy="365760"/>
          </a:xfrm>
          <a:prstGeom prst="rect">
            <a:avLst/>
          </a:prstGeom>
          <a:noFill/>
          <a:ln>
            <a:noFill/>
          </a:ln>
        </p:spPr>
      </p:pic>
      <p:sp>
        <p:nvSpPr>
          <p:cNvPr id="384" name="TextBox 383"/>
          <p:cNvSpPr txBox="1"/>
          <p:nvPr/>
        </p:nvSpPr>
        <p:spPr>
          <a:xfrm>
            <a:off x="1188720" y="5394960"/>
            <a:ext cx="10332720" cy="658368"/>
          </a:xfrm>
          <a:prstGeom prst="rect">
            <a:avLst/>
          </a:prstGeom>
          <a:noFill/>
          <a:ln>
            <a:noFill/>
          </a:ln>
        </p:spPr>
        <p:txBody>
          <a:bodyPr spcFirstLastPara="1" wrap="square" lIns="45720" tIns="45720" rIns="45720" bIns="45720" anchor="ctr" anchorCtr="0">
            <a:noAutofit/>
          </a:bodyPr>
          <a:lstStyle/>
          <a:p>
            <a:pPr marL="0" lvl="0" indent="0" algn="l" rtl="0">
              <a:lnSpc>
                <a:spcPct val="95000"/>
              </a:lnSpc>
              <a:spcBef>
                <a:spcPts val="0"/>
              </a:spcBef>
              <a:spcAft>
                <a:spcPts val="400"/>
              </a:spcAft>
              <a:buNone/>
            </a:pPr>
            <a:r>
              <a:rPr lang="uk-UA" sz="1050">
                <a:solidFill>
                  <a:srgbClr val="A86F1C"/>
                </a:solidFill>
                <a:latin typeface="Montserrat SemiBold"/>
                <a:ea typeface="Montserrat SemiBold"/>
                <a:cs typeface="Montserrat SemiBold"/>
                <a:sym typeface="Montserrat SemiBold"/>
              </a:rPr>
              <a:t>Для всіх: </a:t>
            </a:r>
            <a:r>
              <a:rPr lang="uk-UA" sz="1050">
                <a:solidFill>
                  <a:srgbClr val="2B2422"/>
                </a:solidFill>
                <a:latin typeface="Montserrat Medium"/>
                <a:ea typeface="Montserrat Medium"/>
                <a:cs typeface="Montserrat Medium"/>
                <a:sym typeface="Montserrat Medium"/>
              </a:rPr>
              <a:t>ступінь вищої освіти можна втратити й після випуску, якщо у кваліфікаційній роботі виявлено плагіат, фабрикацію чи фальсифікацію (ч. 5 ст. 22). </a:t>
            </a:r>
            <a:r>
              <a:rPr lang="uk-UA" sz="1050">
                <a:solidFill>
                  <a:srgbClr val="A86F1C"/>
                </a:solidFill>
                <a:latin typeface="Montserrat SemiBold"/>
                <a:ea typeface="Montserrat SemiBold"/>
                <a:cs typeface="Montserrat SemiBold"/>
                <a:sym typeface="Montserrat SemiBold"/>
              </a:rPr>
              <a:t>Для університету (ст. 36): </a:t>
            </a:r>
            <a:r>
              <a:rPr lang="uk-UA" sz="1050">
                <a:solidFill>
                  <a:srgbClr val="2B2422"/>
                </a:solidFill>
                <a:latin typeface="Montserrat Medium"/>
                <a:ea typeface="Montserrat Medium"/>
                <a:cs typeface="Montserrat Medium"/>
                <a:sym typeface="Montserrat Medium"/>
              </a:rPr>
              <a:t>за бездіяльність і безпідставне ігнорування повідомлень — аж до відмови в акредитації чи позбавлення права присуджувати ступені.</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
        <p:cNvGrpSpPr/>
        <p:nvPr/>
      </p:nvGrpSpPr>
      <p:grpSpPr>
        <a:xfrm>
          <a:off x="0" y="0"/>
          <a:ext cx="0" cy="0"/>
          <a:chOff x="0" y="0"/>
          <a:chExt cx="0" cy="0"/>
        </a:xfrm>
      </p:grpSpPr>
      <p:sp>
        <p:nvSpPr>
          <p:cNvPr id="385" name="Title"/>
          <p:cNvSpPr txBox="1"/>
          <p:nvPr/>
        </p:nvSpPr>
        <p:spPr>
          <a:xfrm>
            <a:off x="548640" y="868680"/>
            <a:ext cx="11064240" cy="1143000"/>
          </a:xfrm>
          <a:prstGeom prst="rect">
            <a:avLst/>
          </a:prstGeom>
          <a:noFill/>
          <a:ln>
            <a:noFill/>
          </a:ln>
        </p:spPr>
        <p:txBody>
          <a:bodyPr spcFirstLastPara="1" wrap="square" lIns="45720" tIns="45720" rIns="45720" bIns="45720" anchor="t" anchorCtr="0">
            <a:noAutofit/>
          </a:bodyPr>
          <a:lstStyle/>
          <a:p>
            <a:pPr marL="0" lvl="0" indent="0" algn="l" rtl="0">
              <a:lnSpc>
                <a:spcPct val="90000"/>
              </a:lnSpc>
              <a:spcBef>
                <a:spcPts val="0"/>
              </a:spcBef>
              <a:spcAft>
                <a:spcPts val="0"/>
              </a:spcAft>
              <a:buNone/>
            </a:pPr>
            <a:r>
              <a:rPr lang="uk-UA" sz="2400">
                <a:solidFill>
                  <a:srgbClr val="B80000"/>
                </a:solidFill>
                <a:latin typeface="Montserrat Black"/>
                <a:ea typeface="Montserrat Black"/>
                <a:cs typeface="Montserrat Black"/>
                <a:sym typeface="Montserrat Black"/>
              </a:rPr>
              <a:t>Як розглядається повідомлення про порушення</a:t>
            </a:r>
            <a:br>
              <a:rPr lang="uk-UA" sz="1900">
                <a:solidFill>
                  <a:srgbClr val="2B2422"/>
                </a:solidFill>
                <a:latin typeface="Montserrat Black"/>
                <a:ea typeface="Montserrat Black"/>
                <a:cs typeface="Montserrat Black"/>
                <a:sym typeface="Montserrat Black"/>
              </a:rPr>
            </a:br>
            <a:r>
              <a:rPr lang="uk-UA" sz="1900">
                <a:solidFill>
                  <a:srgbClr val="2B2422"/>
                </a:solidFill>
                <a:latin typeface="Montserrat Black"/>
                <a:ea typeface="Montserrat Black"/>
                <a:cs typeface="Montserrat Black"/>
                <a:sym typeface="Montserrat Black"/>
              </a:rPr>
              <a:t>ст. 37: процедура, строки, гарантії</a:t>
            </a:r>
            <a:endParaRPr lang="uk-UA" sz="1400">
              <a:solidFill>
                <a:srgbClr val="5A524D"/>
              </a:solidFill>
              <a:latin typeface="Montserrat Medium"/>
              <a:ea typeface="Montserrat Medium"/>
              <a:cs typeface="Montserrat Medium"/>
              <a:sym typeface="Montserrat Medium"/>
            </a:endParaRPr>
          </a:p>
        </p:txBody>
      </p:sp>
      <p:cxnSp>
        <p:nvCxnSpPr>
          <p:cNvPr id="386" name="Line 387"/>
          <p:cNvCxnSpPr/>
          <p:nvPr/>
        </p:nvCxnSpPr>
        <p:spPr>
          <a:xfrm>
            <a:off x="868680" y="2331720"/>
            <a:ext cx="0" cy="2514600"/>
          </a:xfrm>
          <a:prstGeom prst="line">
            <a:avLst/>
          </a:prstGeom>
          <a:ln w="38100">
            <a:solidFill>
              <a:srgbClr val="F1E6D8"/>
            </a:solidFill>
          </a:ln>
        </p:spPr>
      </p:cxnSp>
      <p:sp>
        <p:nvSpPr>
          <p:cNvPr id="388" name="Number 1"/>
          <p:cNvSpPr/>
          <p:nvPr/>
        </p:nvSpPr>
        <p:spPr>
          <a:xfrm>
            <a:off x="658368" y="2194560"/>
            <a:ext cx="420624" cy="420624"/>
          </a:xfrm>
          <a:prstGeom prst="ellipse">
            <a:avLst/>
          </a:prstGeom>
          <a:solidFill>
            <a:srgbClr val="B80000"/>
          </a:solidFill>
          <a:ln>
            <a:noFill/>
          </a:ln>
        </p:spPr>
        <p:txBody>
          <a:bodyPr wrap="none" lIns="0" tIns="0" rIns="0" bIns="0" anchor="ctr" anchorCtr="0">
            <a:noAutofit/>
          </a:bodyPr>
          <a:lstStyle/>
          <a:p>
            <a:pPr marL="0" lvl="0" indent="0" algn="ctr" rtl="0">
              <a:lnSpc>
                <a:spcPct val="100000"/>
              </a:lnSpc>
              <a:spcBef>
                <a:spcPts val="0"/>
              </a:spcBef>
              <a:spcAft>
                <a:spcPts val="0"/>
              </a:spcAft>
              <a:buNone/>
            </a:pPr>
            <a:r>
              <a:rPr lang="uk-UA" sz="1400">
                <a:solidFill>
                  <a:srgbClr val="FFFFFF"/>
                </a:solidFill>
                <a:latin typeface="Montserrat ExtraBold"/>
                <a:ea typeface="Montserrat ExtraBold"/>
                <a:cs typeface="Montserrat ExtraBold"/>
                <a:sym typeface="Montserrat ExtraBold"/>
              </a:rPr>
              <a:t>1</a:t>
            </a:r>
            <a:endParaRPr lang="uk-UA" sz="1400">
              <a:solidFill>
                <a:srgbClr val="5A524D"/>
              </a:solidFill>
              <a:latin typeface="Montserrat Medium"/>
              <a:ea typeface="Montserrat Medium"/>
              <a:cs typeface="Montserrat Medium"/>
              <a:sym typeface="Montserrat Medium"/>
            </a:endParaRPr>
          </a:p>
        </p:txBody>
      </p:sp>
      <p:sp>
        <p:nvSpPr>
          <p:cNvPr id="390" name="TextBox 389"/>
          <p:cNvSpPr txBox="1"/>
          <p:nvPr/>
        </p:nvSpPr>
        <p:spPr>
          <a:xfrm>
            <a:off x="1234440" y="2121408"/>
            <a:ext cx="5486400" cy="685800"/>
          </a:xfrm>
          <a:prstGeom prst="rect">
            <a:avLst/>
          </a:prstGeom>
          <a:noFill/>
          <a:ln>
            <a:noFill/>
          </a:ln>
        </p:spPr>
        <p:txBody>
          <a:bodyPr spcFirstLastPara="1" wrap="square" lIns="45720" tIns="45720" rIns="45720" bIns="45720" anchor="t" anchorCtr="0">
            <a:noAutofit/>
          </a:bodyPr>
          <a:lstStyle/>
          <a:p>
            <a:pPr marL="0" lvl="0" indent="0" algn="l" rtl="0">
              <a:lnSpc>
                <a:spcPct val="100000"/>
              </a:lnSpc>
              <a:spcBef>
                <a:spcPts val="0"/>
              </a:spcBef>
              <a:spcAft>
                <a:spcPts val="100"/>
              </a:spcAft>
              <a:buNone/>
            </a:pPr>
            <a:r>
              <a:rPr lang="uk-UA" sz="1250">
                <a:solidFill>
                  <a:srgbClr val="B80000"/>
                </a:solidFill>
                <a:latin typeface="Montserrat ExtraBold"/>
                <a:ea typeface="Montserrat ExtraBold"/>
                <a:cs typeface="Montserrat ExtraBold"/>
                <a:sym typeface="Montserrat ExtraBold"/>
              </a:rPr>
              <a:t>≤ 3 роб. дні</a:t>
            </a:r>
            <a:endParaRPr lang="uk-UA" sz="1400">
              <a:solidFill>
                <a:srgbClr val="5A524D"/>
              </a:solidFill>
              <a:latin typeface="Montserrat Medium"/>
              <a:ea typeface="Montserrat Medium"/>
              <a:cs typeface="Montserrat Medium"/>
              <a:sym typeface="Montserrat Medium"/>
            </a:endParaRPr>
          </a:p>
          <a:p>
            <a:pPr marL="0" lvl="0" indent="0" algn="l" rtl="0">
              <a:lnSpc>
                <a:spcPct val="95000"/>
              </a:lnSpc>
              <a:spcBef>
                <a:spcPts val="0"/>
              </a:spcBef>
              <a:spcAft>
                <a:spcPts val="0"/>
              </a:spcAft>
              <a:buNone/>
            </a:pPr>
            <a:r>
              <a:rPr lang="uk-UA" sz="1100">
                <a:solidFill>
                  <a:srgbClr val="5A524D"/>
                </a:solidFill>
                <a:latin typeface="Montserrat Medium"/>
                <a:ea typeface="Montserrat Medium"/>
                <a:cs typeface="Montserrat Medium"/>
                <a:sym typeface="Montserrat Medium"/>
              </a:rPr>
              <a:t>Керівник або уповноважена особа вирішує передати повідомлення уповноваженому органу (ч. 1 ст. 37)</a:t>
            </a:r>
            <a:endParaRPr lang="uk-UA" sz="1400">
              <a:solidFill>
                <a:srgbClr val="5A524D"/>
              </a:solidFill>
              <a:latin typeface="Montserrat Medium"/>
              <a:ea typeface="Montserrat Medium"/>
              <a:cs typeface="Montserrat Medium"/>
              <a:sym typeface="Montserrat Medium"/>
            </a:endParaRPr>
          </a:p>
        </p:txBody>
      </p:sp>
      <p:sp>
        <p:nvSpPr>
          <p:cNvPr id="391" name="Number 2"/>
          <p:cNvSpPr/>
          <p:nvPr/>
        </p:nvSpPr>
        <p:spPr>
          <a:xfrm>
            <a:off x="658368" y="2926080"/>
            <a:ext cx="420624" cy="420624"/>
          </a:xfrm>
          <a:prstGeom prst="ellipse">
            <a:avLst/>
          </a:prstGeom>
          <a:solidFill>
            <a:srgbClr val="B80000"/>
          </a:solidFill>
          <a:ln>
            <a:noFill/>
          </a:ln>
        </p:spPr>
        <p:txBody>
          <a:bodyPr wrap="none" lIns="0" tIns="0" rIns="0" bIns="0" anchor="ctr" anchorCtr="0">
            <a:noAutofit/>
          </a:bodyPr>
          <a:lstStyle/>
          <a:p>
            <a:pPr marL="0" lvl="0" indent="0" algn="ctr" rtl="0">
              <a:lnSpc>
                <a:spcPct val="100000"/>
              </a:lnSpc>
              <a:spcBef>
                <a:spcPts val="0"/>
              </a:spcBef>
              <a:spcAft>
                <a:spcPts val="0"/>
              </a:spcAft>
              <a:buNone/>
            </a:pPr>
            <a:r>
              <a:rPr lang="uk-UA" sz="1400">
                <a:solidFill>
                  <a:srgbClr val="FFFFFF"/>
                </a:solidFill>
                <a:latin typeface="Montserrat ExtraBold"/>
                <a:ea typeface="Montserrat ExtraBold"/>
                <a:cs typeface="Montserrat ExtraBold"/>
                <a:sym typeface="Montserrat ExtraBold"/>
              </a:rPr>
              <a:t>2</a:t>
            </a:r>
            <a:endParaRPr lang="uk-UA" sz="1400">
              <a:solidFill>
                <a:srgbClr val="5A524D"/>
              </a:solidFill>
              <a:latin typeface="Montserrat Medium"/>
              <a:ea typeface="Montserrat Medium"/>
              <a:cs typeface="Montserrat Medium"/>
              <a:sym typeface="Montserrat Medium"/>
            </a:endParaRPr>
          </a:p>
        </p:txBody>
      </p:sp>
      <p:sp>
        <p:nvSpPr>
          <p:cNvPr id="393" name="TextBox 392"/>
          <p:cNvSpPr txBox="1"/>
          <p:nvPr/>
        </p:nvSpPr>
        <p:spPr>
          <a:xfrm>
            <a:off x="1234440" y="2852928"/>
            <a:ext cx="5486400" cy="685800"/>
          </a:xfrm>
          <a:prstGeom prst="rect">
            <a:avLst/>
          </a:prstGeom>
          <a:noFill/>
          <a:ln>
            <a:noFill/>
          </a:ln>
        </p:spPr>
        <p:txBody>
          <a:bodyPr spcFirstLastPara="1" wrap="square" lIns="45720" tIns="45720" rIns="45720" bIns="45720" anchor="t" anchorCtr="0">
            <a:noAutofit/>
          </a:bodyPr>
          <a:lstStyle/>
          <a:p>
            <a:pPr marL="0" lvl="0" indent="0" algn="l" rtl="0">
              <a:lnSpc>
                <a:spcPct val="100000"/>
              </a:lnSpc>
              <a:spcBef>
                <a:spcPts val="0"/>
              </a:spcBef>
              <a:spcAft>
                <a:spcPts val="100"/>
              </a:spcAft>
              <a:buNone/>
            </a:pPr>
            <a:r>
              <a:rPr lang="uk-UA" sz="1250">
                <a:solidFill>
                  <a:srgbClr val="B80000"/>
                </a:solidFill>
                <a:latin typeface="Montserrat ExtraBold"/>
                <a:ea typeface="Montserrat ExtraBold"/>
                <a:cs typeface="Montserrat ExtraBold"/>
                <a:sym typeface="Montserrat ExtraBold"/>
              </a:rPr>
              <a:t>≤ 10 роб. днів</a:t>
            </a:r>
            <a:endParaRPr lang="uk-UA" sz="1400">
              <a:solidFill>
                <a:srgbClr val="5A524D"/>
              </a:solidFill>
              <a:latin typeface="Montserrat Medium"/>
              <a:ea typeface="Montserrat Medium"/>
              <a:cs typeface="Montserrat Medium"/>
              <a:sym typeface="Montserrat Medium"/>
            </a:endParaRPr>
          </a:p>
          <a:p>
            <a:pPr marL="0" lvl="0" indent="0" algn="l" rtl="0">
              <a:lnSpc>
                <a:spcPct val="95000"/>
              </a:lnSpc>
              <a:spcBef>
                <a:spcPts val="0"/>
              </a:spcBef>
              <a:spcAft>
                <a:spcPts val="0"/>
              </a:spcAft>
              <a:buNone/>
            </a:pPr>
            <a:r>
              <a:rPr lang="uk-UA" sz="1100">
                <a:solidFill>
                  <a:srgbClr val="5A524D"/>
                </a:solidFill>
                <a:latin typeface="Montserrat Medium"/>
                <a:ea typeface="Montserrat Medium"/>
                <a:cs typeface="Montserrat Medium"/>
                <a:sym typeface="Montserrat Medium"/>
              </a:rPr>
              <a:t>Орган вирішує: почати розгляд чи залишити без розгляду (якщо немає фактичних даних, які можна перевірити)</a:t>
            </a:r>
            <a:endParaRPr lang="uk-UA" sz="1400">
              <a:solidFill>
                <a:srgbClr val="5A524D"/>
              </a:solidFill>
              <a:latin typeface="Montserrat Medium"/>
              <a:ea typeface="Montserrat Medium"/>
              <a:cs typeface="Montserrat Medium"/>
              <a:sym typeface="Montserrat Medium"/>
            </a:endParaRPr>
          </a:p>
        </p:txBody>
      </p:sp>
      <p:sp>
        <p:nvSpPr>
          <p:cNvPr id="394" name="Number 3"/>
          <p:cNvSpPr/>
          <p:nvPr/>
        </p:nvSpPr>
        <p:spPr>
          <a:xfrm>
            <a:off x="658368" y="3657600"/>
            <a:ext cx="420624" cy="420624"/>
          </a:xfrm>
          <a:prstGeom prst="ellipse">
            <a:avLst/>
          </a:prstGeom>
          <a:solidFill>
            <a:srgbClr val="B80000"/>
          </a:solidFill>
          <a:ln>
            <a:noFill/>
          </a:ln>
        </p:spPr>
        <p:txBody>
          <a:bodyPr wrap="none" lIns="0" tIns="0" rIns="0" bIns="0" anchor="ctr" anchorCtr="0">
            <a:noAutofit/>
          </a:bodyPr>
          <a:lstStyle/>
          <a:p>
            <a:pPr marL="0" lvl="0" indent="0" algn="ctr" rtl="0">
              <a:lnSpc>
                <a:spcPct val="100000"/>
              </a:lnSpc>
              <a:spcBef>
                <a:spcPts val="0"/>
              </a:spcBef>
              <a:spcAft>
                <a:spcPts val="0"/>
              </a:spcAft>
              <a:buNone/>
            </a:pPr>
            <a:r>
              <a:rPr lang="uk-UA" sz="1400">
                <a:solidFill>
                  <a:srgbClr val="FFFFFF"/>
                </a:solidFill>
                <a:latin typeface="Montserrat ExtraBold"/>
                <a:ea typeface="Montserrat ExtraBold"/>
                <a:cs typeface="Montserrat ExtraBold"/>
                <a:sym typeface="Montserrat ExtraBold"/>
              </a:rPr>
              <a:t>3</a:t>
            </a:r>
            <a:endParaRPr lang="uk-UA" sz="1400">
              <a:solidFill>
                <a:srgbClr val="5A524D"/>
              </a:solidFill>
              <a:latin typeface="Montserrat Medium"/>
              <a:ea typeface="Montserrat Medium"/>
              <a:cs typeface="Montserrat Medium"/>
              <a:sym typeface="Montserrat Medium"/>
            </a:endParaRPr>
          </a:p>
        </p:txBody>
      </p:sp>
      <p:sp>
        <p:nvSpPr>
          <p:cNvPr id="396" name="TextBox 395"/>
          <p:cNvSpPr txBox="1"/>
          <p:nvPr/>
        </p:nvSpPr>
        <p:spPr>
          <a:xfrm>
            <a:off x="1234440" y="3584448"/>
            <a:ext cx="5486400" cy="685800"/>
          </a:xfrm>
          <a:prstGeom prst="rect">
            <a:avLst/>
          </a:prstGeom>
          <a:noFill/>
          <a:ln>
            <a:noFill/>
          </a:ln>
        </p:spPr>
        <p:txBody>
          <a:bodyPr spcFirstLastPara="1" wrap="square" lIns="45720" tIns="45720" rIns="45720" bIns="45720" anchor="t" anchorCtr="0">
            <a:noAutofit/>
          </a:bodyPr>
          <a:lstStyle/>
          <a:p>
            <a:pPr marL="0" lvl="0" indent="0" algn="l" rtl="0">
              <a:lnSpc>
                <a:spcPct val="100000"/>
              </a:lnSpc>
              <a:spcBef>
                <a:spcPts val="0"/>
              </a:spcBef>
              <a:spcAft>
                <a:spcPts val="100"/>
              </a:spcAft>
              <a:buNone/>
            </a:pPr>
            <a:r>
              <a:rPr lang="uk-UA" sz="1250">
                <a:solidFill>
                  <a:srgbClr val="B80000"/>
                </a:solidFill>
                <a:latin typeface="Montserrat ExtraBold"/>
                <a:ea typeface="Montserrat ExtraBold"/>
                <a:cs typeface="Montserrat ExtraBold"/>
                <a:sym typeface="Montserrat ExtraBold"/>
              </a:rPr>
              <a:t>≥ 3 роб. дні до засідання</a:t>
            </a:r>
            <a:endParaRPr lang="uk-UA" sz="1400">
              <a:solidFill>
                <a:srgbClr val="5A524D"/>
              </a:solidFill>
              <a:latin typeface="Montserrat Medium"/>
              <a:ea typeface="Montserrat Medium"/>
              <a:cs typeface="Montserrat Medium"/>
              <a:sym typeface="Montserrat Medium"/>
            </a:endParaRPr>
          </a:p>
          <a:p>
            <a:pPr marL="0" lvl="0" indent="0" algn="l" rtl="0">
              <a:lnSpc>
                <a:spcPct val="95000"/>
              </a:lnSpc>
              <a:spcBef>
                <a:spcPts val="0"/>
              </a:spcBef>
              <a:spcAft>
                <a:spcPts val="0"/>
              </a:spcAft>
              <a:buNone/>
            </a:pPr>
            <a:r>
              <a:rPr lang="uk-UA" sz="1100">
                <a:solidFill>
                  <a:srgbClr val="5A524D"/>
                </a:solidFill>
                <a:latin typeface="Montserrat Medium"/>
                <a:ea typeface="Montserrat Medium"/>
                <a:cs typeface="Montserrat Medium"/>
                <a:sym typeface="Montserrat Medium"/>
              </a:rPr>
              <a:t>Особа отримує копію повідомлення та інформацію про дату, час і місце розгляду</a:t>
            </a:r>
            <a:endParaRPr lang="uk-UA" sz="1400">
              <a:solidFill>
                <a:srgbClr val="5A524D"/>
              </a:solidFill>
              <a:latin typeface="Montserrat Medium"/>
              <a:ea typeface="Montserrat Medium"/>
              <a:cs typeface="Montserrat Medium"/>
              <a:sym typeface="Montserrat Medium"/>
            </a:endParaRPr>
          </a:p>
        </p:txBody>
      </p:sp>
      <p:sp>
        <p:nvSpPr>
          <p:cNvPr id="397" name="Number 4"/>
          <p:cNvSpPr/>
          <p:nvPr/>
        </p:nvSpPr>
        <p:spPr>
          <a:xfrm>
            <a:off x="658368" y="4389120"/>
            <a:ext cx="420624" cy="420624"/>
          </a:xfrm>
          <a:prstGeom prst="ellipse">
            <a:avLst/>
          </a:prstGeom>
          <a:solidFill>
            <a:srgbClr val="B80000"/>
          </a:solidFill>
          <a:ln>
            <a:noFill/>
          </a:ln>
        </p:spPr>
        <p:txBody>
          <a:bodyPr wrap="none" lIns="0" tIns="0" rIns="0" bIns="0" anchor="ctr" anchorCtr="0">
            <a:noAutofit/>
          </a:bodyPr>
          <a:lstStyle/>
          <a:p>
            <a:pPr marL="0" lvl="0" indent="0" algn="ctr" rtl="0">
              <a:lnSpc>
                <a:spcPct val="100000"/>
              </a:lnSpc>
              <a:spcBef>
                <a:spcPts val="0"/>
              </a:spcBef>
              <a:spcAft>
                <a:spcPts val="0"/>
              </a:spcAft>
              <a:buNone/>
            </a:pPr>
            <a:r>
              <a:rPr lang="uk-UA" sz="1400">
                <a:solidFill>
                  <a:srgbClr val="FFFFFF"/>
                </a:solidFill>
                <a:latin typeface="Montserrat ExtraBold"/>
                <a:ea typeface="Montserrat ExtraBold"/>
                <a:cs typeface="Montserrat ExtraBold"/>
                <a:sym typeface="Montserrat ExtraBold"/>
              </a:rPr>
              <a:t>4</a:t>
            </a:r>
            <a:endParaRPr lang="uk-UA" sz="1400">
              <a:solidFill>
                <a:srgbClr val="5A524D"/>
              </a:solidFill>
              <a:latin typeface="Montserrat Medium"/>
              <a:ea typeface="Montserrat Medium"/>
              <a:cs typeface="Montserrat Medium"/>
              <a:sym typeface="Montserrat Medium"/>
            </a:endParaRPr>
          </a:p>
        </p:txBody>
      </p:sp>
      <p:sp>
        <p:nvSpPr>
          <p:cNvPr id="399" name="TextBox 398"/>
          <p:cNvSpPr txBox="1"/>
          <p:nvPr/>
        </p:nvSpPr>
        <p:spPr>
          <a:xfrm>
            <a:off x="1234440" y="4315968"/>
            <a:ext cx="5486400" cy="685800"/>
          </a:xfrm>
          <a:prstGeom prst="rect">
            <a:avLst/>
          </a:prstGeom>
          <a:noFill/>
          <a:ln>
            <a:noFill/>
          </a:ln>
        </p:spPr>
        <p:txBody>
          <a:bodyPr spcFirstLastPara="1" wrap="square" lIns="45720" tIns="45720" rIns="45720" bIns="45720" anchor="t" anchorCtr="0">
            <a:noAutofit/>
          </a:bodyPr>
          <a:lstStyle/>
          <a:p>
            <a:pPr marL="0" lvl="0" indent="0" algn="l" rtl="0">
              <a:lnSpc>
                <a:spcPct val="100000"/>
              </a:lnSpc>
              <a:spcBef>
                <a:spcPts val="0"/>
              </a:spcBef>
              <a:spcAft>
                <a:spcPts val="100"/>
              </a:spcAft>
              <a:buNone/>
            </a:pPr>
            <a:r>
              <a:rPr lang="uk-UA" sz="1250">
                <a:solidFill>
                  <a:srgbClr val="B80000"/>
                </a:solidFill>
                <a:latin typeface="Montserrat ExtraBold"/>
                <a:ea typeface="Montserrat ExtraBold"/>
                <a:cs typeface="Montserrat ExtraBold"/>
                <a:sym typeface="Montserrat ExtraBold"/>
              </a:rPr>
              <a:t>≤ 6 місяців</a:t>
            </a:r>
            <a:endParaRPr lang="uk-UA" sz="1400">
              <a:solidFill>
                <a:srgbClr val="5A524D"/>
              </a:solidFill>
              <a:latin typeface="Montserrat Medium"/>
              <a:ea typeface="Montserrat Medium"/>
              <a:cs typeface="Montserrat Medium"/>
              <a:sym typeface="Montserrat Medium"/>
            </a:endParaRPr>
          </a:p>
          <a:p>
            <a:pPr marL="0" lvl="0" indent="0" algn="l" rtl="0">
              <a:lnSpc>
                <a:spcPct val="95000"/>
              </a:lnSpc>
              <a:spcBef>
                <a:spcPts val="0"/>
              </a:spcBef>
              <a:spcAft>
                <a:spcPts val="0"/>
              </a:spcAft>
              <a:buNone/>
            </a:pPr>
            <a:r>
              <a:rPr lang="uk-UA" sz="1100">
                <a:solidFill>
                  <a:srgbClr val="5A524D"/>
                </a:solidFill>
                <a:latin typeface="Montserrat Medium"/>
                <a:ea typeface="Montserrat Medium"/>
                <a:cs typeface="Montserrat Medium"/>
                <a:sym typeface="Montserrat Medium"/>
              </a:rPr>
              <a:t>Розгляд має завершитися (ч. 4 ст. 37); рішення набирає чинності з дня оприлюднення (ч. 10 ст. 37)</a:t>
            </a:r>
            <a:endParaRPr lang="uk-UA" sz="1400">
              <a:solidFill>
                <a:srgbClr val="5A524D"/>
              </a:solidFill>
              <a:latin typeface="Montserrat Medium"/>
              <a:ea typeface="Montserrat Medium"/>
              <a:cs typeface="Montserrat Medium"/>
              <a:sym typeface="Montserrat Medium"/>
            </a:endParaRPr>
          </a:p>
        </p:txBody>
      </p:sp>
      <p:sp>
        <p:nvSpPr>
          <p:cNvPr id="401" name="Shape 400"/>
          <p:cNvSpPr/>
          <p:nvPr/>
        </p:nvSpPr>
        <p:spPr>
          <a:xfrm>
            <a:off x="7040880" y="2103120"/>
            <a:ext cx="4599432" cy="2926080"/>
          </a:xfrm>
          <a:prstGeom prst="roundRect">
            <a:avLst>
              <a:gd name="adj" fmla="val 5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403" name="Picture 402"/>
          <p:cNvPicPr preferRelativeResize="0"/>
          <p:nvPr/>
        </p:nvPicPr>
        <p:blipFill>
          <a:blip r:embed="rId4"/>
          <a:stretch>
            <a:fillRect/>
          </a:stretch>
        </p:blipFill>
        <p:spPr>
          <a:xfrm>
            <a:off x="7242048" y="2286000"/>
            <a:ext cx="384048" cy="384048"/>
          </a:xfrm>
          <a:prstGeom prst="rect">
            <a:avLst/>
          </a:prstGeom>
          <a:noFill/>
          <a:ln>
            <a:noFill/>
          </a:ln>
        </p:spPr>
      </p:pic>
      <p:sp>
        <p:nvSpPr>
          <p:cNvPr id="405" name="TextBox 404"/>
          <p:cNvSpPr txBox="1"/>
          <p:nvPr/>
        </p:nvSpPr>
        <p:spPr>
          <a:xfrm>
            <a:off x="7726680" y="2240280"/>
            <a:ext cx="3749040" cy="457200"/>
          </a:xfrm>
          <a:prstGeom prst="rect">
            <a:avLst/>
          </a:prstGeom>
          <a:noFill/>
          <a:ln>
            <a:noFill/>
          </a:ln>
        </p:spPr>
        <p:txBody>
          <a:bodyPr spcFirstLastPara="1" wrap="square" lIns="45720" tIns="45720" rIns="45720" bIns="45720" anchor="ctr" anchorCtr="0">
            <a:noAutofit/>
          </a:bodyPr>
          <a:lstStyle/>
          <a:p>
            <a:pPr marL="0" lvl="0" indent="0" algn="l" rtl="0">
              <a:lnSpc>
                <a:spcPct val="100000"/>
              </a:lnSpc>
              <a:spcBef>
                <a:spcPts val="0"/>
              </a:spcBef>
              <a:spcAft>
                <a:spcPts val="0"/>
              </a:spcAft>
              <a:buNone/>
            </a:pPr>
            <a:r>
              <a:rPr lang="uk-UA" sz="1300">
                <a:solidFill>
                  <a:srgbClr val="7A1F1F"/>
                </a:solidFill>
                <a:latin typeface="Montserrat ExtraBold"/>
                <a:ea typeface="Montserrat ExtraBold"/>
                <a:cs typeface="Montserrat ExtraBold"/>
                <a:sym typeface="Montserrat ExtraBold"/>
              </a:rPr>
              <a:t>Гарантії для особи</a:t>
            </a:r>
            <a:endParaRPr lang="uk-UA" sz="1400">
              <a:solidFill>
                <a:srgbClr val="5A524D"/>
              </a:solidFill>
              <a:latin typeface="Montserrat Medium"/>
              <a:ea typeface="Montserrat Medium"/>
              <a:cs typeface="Montserrat Medium"/>
              <a:sym typeface="Montserrat Medium"/>
            </a:endParaRPr>
          </a:p>
        </p:txBody>
      </p:sp>
      <p:sp>
        <p:nvSpPr>
          <p:cNvPr id="407" name="TextBox 406"/>
          <p:cNvSpPr txBox="1"/>
          <p:nvPr/>
        </p:nvSpPr>
        <p:spPr>
          <a:xfrm>
            <a:off x="7242048" y="2788920"/>
            <a:ext cx="4251960" cy="2194560"/>
          </a:xfrm>
          <a:prstGeom prst="rect">
            <a:avLst/>
          </a:prstGeom>
          <a:noFill/>
          <a:ln>
            <a:noFill/>
          </a:ln>
        </p:spPr>
        <p:txBody>
          <a:bodyPr spcFirstLastPara="1" wrap="square" lIns="45720" tIns="45720" rIns="45720" bIns="45720" anchor="t" anchorCtr="0">
            <a:noAutofit/>
          </a:bodyPr>
          <a:lstStyle/>
          <a:p>
            <a:pPr marL="201168" lvl="0" indent="-201168" algn="l" rtl="0">
              <a:lnSpc>
                <a:spcPct val="100000"/>
              </a:lnSpc>
              <a:spcBef>
                <a:spcPts val="0"/>
              </a:spcBef>
              <a:spcAft>
                <a:spcPts val="300"/>
              </a:spcAft>
              <a:buClr>
                <a:srgbClr val="B80000"/>
              </a:buClr>
              <a:buFont typeface="Arial"/>
              <a:buChar char="•"/>
            </a:pPr>
            <a:r>
              <a:rPr lang="uk-UA" sz="1000">
                <a:solidFill>
                  <a:srgbClr val="5A524D"/>
                </a:solidFill>
                <a:latin typeface="Montserrat Medium"/>
                <a:ea typeface="Montserrat Medium"/>
                <a:cs typeface="Montserrat Medium"/>
                <a:sym typeface="Montserrat Medium"/>
              </a:rPr>
              <a:t>презумпція доброчесності: порушення встановлене лише за процедурою (ч. 3 ст. 17; п. 4.9 Положення про систему АД)</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100000"/>
              </a:lnSpc>
              <a:spcBef>
                <a:spcPts val="0"/>
              </a:spcBef>
              <a:spcAft>
                <a:spcPts val="300"/>
              </a:spcAft>
              <a:buClr>
                <a:srgbClr val="B80000"/>
              </a:buClr>
              <a:buFont typeface="Arial"/>
              <a:buChar char="•"/>
            </a:pPr>
            <a:r>
              <a:rPr lang="uk-UA" sz="1000">
                <a:solidFill>
                  <a:srgbClr val="5A524D"/>
                </a:solidFill>
                <a:latin typeface="Montserrat Medium"/>
                <a:ea typeface="Montserrat Medium"/>
                <a:cs typeface="Montserrat Medium"/>
                <a:sym typeface="Montserrat Medium"/>
              </a:rPr>
              <a:t>ч. 6 ст. 37: бути присутнім, знайомитися з усіма матеріалами, давати пояснення або відмовитися, брати участь у дослідженні доказів, мати представника</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100000"/>
              </a:lnSpc>
              <a:spcBef>
                <a:spcPts val="0"/>
              </a:spcBef>
              <a:spcAft>
                <a:spcPts val="300"/>
              </a:spcAft>
              <a:buClr>
                <a:srgbClr val="B80000"/>
              </a:buClr>
              <a:buFont typeface="Arial"/>
              <a:buChar char="•"/>
            </a:pPr>
            <a:r>
              <a:rPr lang="uk-UA" sz="1000">
                <a:solidFill>
                  <a:srgbClr val="5A524D"/>
                </a:solidFill>
                <a:latin typeface="Montserrat Medium"/>
                <a:ea typeface="Montserrat Medium"/>
                <a:cs typeface="Montserrat Medium"/>
                <a:sym typeface="Montserrat Medium"/>
              </a:rPr>
              <a:t>визнання порушення враховується при визначенні санкції (ч. 7 ст. 37)</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100000"/>
              </a:lnSpc>
              <a:spcBef>
                <a:spcPts val="0"/>
              </a:spcBef>
              <a:spcAft>
                <a:spcPts val="300"/>
              </a:spcAft>
              <a:buClr>
                <a:srgbClr val="B80000"/>
              </a:buClr>
              <a:buFont typeface="Arial"/>
              <a:buChar char="•"/>
            </a:pPr>
            <a:r>
              <a:rPr lang="uk-UA" sz="1000">
                <a:solidFill>
                  <a:srgbClr val="5A524D"/>
                </a:solidFill>
                <a:latin typeface="Montserrat Medium"/>
                <a:ea typeface="Montserrat Medium"/>
                <a:cs typeface="Montserrat Medium"/>
                <a:sym typeface="Montserrat Medium"/>
              </a:rPr>
              <a:t>оскарження: рішення уповноваженої особи підрозділу — до Ради з академічної доброчесності, 30 календарних днів (п. 4.10 Положення про систему АД); щодо ступенів і звань — до Національного агентства (НАЗЯВО), 30 днів (ст. 40)</a:t>
            </a:r>
            <a:endParaRPr lang="uk-UA" sz="1400">
              <a:solidFill>
                <a:srgbClr val="5A524D"/>
              </a:solidFill>
              <a:latin typeface="Montserrat Medium"/>
              <a:ea typeface="Montserrat Medium"/>
              <a:cs typeface="Montserrat Medium"/>
              <a:sym typeface="Montserrat Medium"/>
            </a:endParaRPr>
          </a:p>
        </p:txBody>
      </p:sp>
      <p:sp>
        <p:nvSpPr>
          <p:cNvPr id="408" name="Example box"/>
          <p:cNvSpPr/>
          <p:nvPr/>
        </p:nvSpPr>
        <p:spPr>
          <a:xfrm>
            <a:off x="548640" y="5074920"/>
            <a:ext cx="11091672" cy="658368"/>
          </a:xfrm>
          <a:prstGeom prst="roundRect">
            <a:avLst>
              <a:gd name="adj" fmla="val 6000"/>
            </a:avLst>
          </a:prstGeom>
          <a:solidFill>
            <a:srgbClr val="F6ECD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409" name="Example tag"/>
          <p:cNvSpPr txBox="1"/>
          <p:nvPr/>
        </p:nvSpPr>
        <p:spPr>
          <a:xfrm>
            <a:off x="713232" y="5166360"/>
            <a:ext cx="10762488" cy="274320"/>
          </a:xfrm>
          <a:prstGeom prst="rect">
            <a:avLst/>
          </a:prstGeom>
          <a:noFill/>
          <a:ln>
            <a:noFill/>
          </a:ln>
        </p:spPr>
        <p:txBody>
          <a:bodyPr spcFirstLastPara="1" wrap="square" lIns="45720" tIns="45720" rIns="45720" bIns="45720" anchor="t" anchorCtr="0">
            <a:noAutofit/>
          </a:bodyPr>
          <a:lstStyle/>
          <a:p>
            <a:pPr marL="0" lvl="0" indent="0" algn="l" rtl="0">
              <a:lnSpc>
                <a:spcPct val="100000"/>
              </a:lnSpc>
              <a:spcBef>
                <a:spcPts val="0"/>
              </a:spcBef>
              <a:spcAft>
                <a:spcPts val="0"/>
              </a:spcAft>
              <a:buNone/>
            </a:pPr>
            <a:r>
              <a:rPr lang="uk-UA" sz="1100">
                <a:solidFill>
                  <a:srgbClr val="A86F1C"/>
                </a:solidFill>
                <a:latin typeface="Montserrat SemiBold"/>
                <a:ea typeface="Montserrat SemiBold"/>
                <a:cs typeface="Montserrat SemiBold"/>
                <a:sym typeface="Montserrat SemiBold"/>
              </a:rPr>
              <a:t>ПРИКЛАД</a:t>
            </a:r>
            <a:endParaRPr lang="uk-UA" sz="1400">
              <a:solidFill>
                <a:srgbClr val="5A524D"/>
              </a:solidFill>
              <a:latin typeface="Montserrat Medium"/>
              <a:ea typeface="Montserrat Medium"/>
              <a:cs typeface="Montserrat Medium"/>
              <a:sym typeface="Montserrat Medium"/>
            </a:endParaRPr>
          </a:p>
        </p:txBody>
      </p:sp>
      <p:sp>
        <p:nvSpPr>
          <p:cNvPr id="410" name="Example text"/>
          <p:cNvSpPr txBox="1"/>
          <p:nvPr/>
        </p:nvSpPr>
        <p:spPr>
          <a:xfrm>
            <a:off x="713232" y="5422392"/>
            <a:ext cx="10762488" cy="219456"/>
          </a:xfrm>
          <a:prstGeom prst="rect">
            <a:avLst/>
          </a:prstGeom>
          <a:noFill/>
          <a:ln>
            <a:noFill/>
          </a:ln>
        </p:spPr>
        <p:txBody>
          <a:bodyPr spcFirstLastPara="1" wrap="square" lIns="45720" tIns="45720" rIns="45720" bIns="45720" anchor="t" anchorCtr="0">
            <a:noAutofit/>
          </a:bodyPr>
          <a:lstStyle/>
          <a:p>
            <a:pPr marL="0" lvl="0" indent="0" algn="l" rtl="0">
              <a:lnSpc>
                <a:spcPct val="96000"/>
              </a:lnSpc>
              <a:spcBef>
                <a:spcPts val="0"/>
              </a:spcBef>
              <a:spcAft>
                <a:spcPts val="400"/>
              </a:spcAft>
              <a:buNone/>
            </a:pPr>
            <a:r>
              <a:rPr lang="uk-UA" sz="1050">
                <a:solidFill>
                  <a:srgbClr val="2B2422"/>
                </a:solidFill>
                <a:latin typeface="Montserrat Medium"/>
                <a:ea typeface="Montserrat Medium"/>
                <a:cs typeface="Montserrat Medium"/>
                <a:sym typeface="Montserrat Medium"/>
              </a:rPr>
              <a:t>Викладач підозрює, що есе згенероване ШІ. Правильний шлях — не «нуль за детектором», а повідомлення з фактичними даними (вигадані джерела, усна співбесіда) уповноваженій особі факультету. Звіт подібності — «допоміжний інструмент… і не є доказом» (п. 6.5 Положення про систему АД).</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
        <p:cNvGrpSpPr/>
        <p:nvPr/>
      </p:nvGrpSpPr>
      <p:grpSpPr>
        <a:xfrm>
          <a:off x="0" y="0"/>
          <a:ext cx="0" cy="0"/>
          <a:chOff x="0" y="0"/>
          <a:chExt cx="0" cy="0"/>
        </a:xfrm>
      </p:grpSpPr>
      <p:sp>
        <p:nvSpPr>
          <p:cNvPr id="411" name="Title"/>
          <p:cNvSpPr txBox="1"/>
          <p:nvPr/>
        </p:nvSpPr>
        <p:spPr>
          <a:xfrm>
            <a:off x="548640" y="868680"/>
            <a:ext cx="11064240" cy="1143000"/>
          </a:xfrm>
          <a:prstGeom prst="rect">
            <a:avLst/>
          </a:prstGeom>
          <a:noFill/>
          <a:ln>
            <a:noFill/>
          </a:ln>
        </p:spPr>
        <p:txBody>
          <a:bodyPr spcFirstLastPara="1" wrap="square" lIns="45720" tIns="45720" rIns="45720" bIns="45720" anchor="t" anchorCtr="0">
            <a:noAutofit/>
          </a:bodyPr>
          <a:lstStyle/>
          <a:p>
            <a:pPr marL="0" lvl="0" indent="0" algn="l" rtl="0">
              <a:lnSpc>
                <a:spcPct val="90000"/>
              </a:lnSpc>
              <a:spcBef>
                <a:spcPts val="0"/>
              </a:spcBef>
              <a:spcAft>
                <a:spcPts val="0"/>
              </a:spcAft>
              <a:buNone/>
            </a:pPr>
            <a:r>
              <a:rPr lang="uk-UA" sz="2400">
                <a:solidFill>
                  <a:srgbClr val="B80000"/>
                </a:solidFill>
                <a:latin typeface="Montserrat Black"/>
                <a:ea typeface="Montserrat Black"/>
                <a:cs typeface="Montserrat Black"/>
                <a:sym typeface="Montserrat Black"/>
              </a:rPr>
              <a:t>Як це працює в КНУ: локальні акти 2026 року</a:t>
            </a:r>
            <a:br>
              <a:rPr lang="uk-UA" sz="1700">
                <a:solidFill>
                  <a:srgbClr val="2B2422"/>
                </a:solidFill>
                <a:latin typeface="Montserrat Black"/>
                <a:ea typeface="Montserrat Black"/>
                <a:cs typeface="Montserrat Black"/>
                <a:sym typeface="Montserrat Black"/>
              </a:rPr>
            </a:br>
            <a:r>
              <a:rPr lang="uk-UA" sz="1700">
                <a:solidFill>
                  <a:srgbClr val="2B2422"/>
                </a:solidFill>
                <a:latin typeface="Montserrat Black"/>
                <a:ea typeface="Montserrat Black"/>
                <a:cs typeface="Montserrat Black"/>
                <a:sym typeface="Montserrat Black"/>
              </a:rPr>
              <a:t>Положення про ШІ (з 05.03.2026) та нова система доброчесності (з 31.07.2026)</a:t>
            </a:r>
            <a:endParaRPr lang="uk-UA" sz="1400">
              <a:solidFill>
                <a:srgbClr val="5A524D"/>
              </a:solidFill>
              <a:latin typeface="Montserrat Medium"/>
              <a:ea typeface="Montserrat Medium"/>
              <a:cs typeface="Montserrat Medium"/>
              <a:sym typeface="Montserrat Medium"/>
            </a:endParaRPr>
          </a:p>
        </p:txBody>
      </p:sp>
      <p:sp>
        <p:nvSpPr>
          <p:cNvPr id="413" name="Shape 412"/>
          <p:cNvSpPr/>
          <p:nvPr/>
        </p:nvSpPr>
        <p:spPr>
          <a:xfrm>
            <a:off x="548640" y="1965960"/>
            <a:ext cx="6309360" cy="585216"/>
          </a:xfrm>
          <a:prstGeom prst="roundRect">
            <a:avLst>
              <a:gd name="adj" fmla="val 6000"/>
            </a:avLst>
          </a:prstGeom>
          <a:solidFill>
            <a:srgbClr val="FBEAE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415" name="Picture 414"/>
          <p:cNvPicPr preferRelativeResize="0"/>
          <p:nvPr/>
        </p:nvPicPr>
        <p:blipFill>
          <a:blip r:embed="rId4"/>
          <a:stretch>
            <a:fillRect/>
          </a:stretch>
        </p:blipFill>
        <p:spPr>
          <a:xfrm>
            <a:off x="713232" y="2075688"/>
            <a:ext cx="365760" cy="365760"/>
          </a:xfrm>
          <a:prstGeom prst="rect">
            <a:avLst/>
          </a:prstGeom>
          <a:noFill/>
          <a:ln>
            <a:noFill/>
          </a:ln>
        </p:spPr>
      </p:pic>
      <p:sp>
        <p:nvSpPr>
          <p:cNvPr id="417" name="TextBox 416"/>
          <p:cNvSpPr txBox="1"/>
          <p:nvPr/>
        </p:nvSpPr>
        <p:spPr>
          <a:xfrm>
            <a:off x="1188720" y="1975104"/>
            <a:ext cx="5577840" cy="566928"/>
          </a:xfrm>
          <a:prstGeom prst="rect">
            <a:avLst/>
          </a:prstGeom>
          <a:noFill/>
          <a:ln>
            <a:noFill/>
          </a:ln>
        </p:spPr>
        <p:txBody>
          <a:bodyPr spcFirstLastPara="1" wrap="square" lIns="45720" tIns="45720" rIns="45720" bIns="45720" anchor="ctr" anchorCtr="0">
            <a:noAutofit/>
          </a:bodyPr>
          <a:lstStyle/>
          <a:p>
            <a:pPr marL="0" lvl="0" indent="0" algn="l" rtl="0">
              <a:lnSpc>
                <a:spcPct val="90000"/>
              </a:lnSpc>
              <a:spcBef>
                <a:spcPts val="0"/>
              </a:spcBef>
              <a:spcAft>
                <a:spcPts val="100"/>
              </a:spcAft>
              <a:buNone/>
            </a:pPr>
            <a:r>
              <a:rPr lang="uk-UA" sz="1050">
                <a:solidFill>
                  <a:srgbClr val="B80000"/>
                </a:solidFill>
                <a:latin typeface="Montserrat ExtraBold"/>
                <a:ea typeface="Montserrat ExtraBold"/>
                <a:cs typeface="Montserrat ExtraBold"/>
                <a:sym typeface="Montserrat ExtraBold"/>
              </a:rPr>
              <a:t>Положення про використання ШІ при реалізації освітніх програм</a:t>
            </a:r>
            <a:endParaRPr lang="uk-UA" sz="1400">
              <a:solidFill>
                <a:srgbClr val="5A524D"/>
              </a:solidFill>
              <a:latin typeface="Montserrat Medium"/>
              <a:ea typeface="Montserrat Medium"/>
              <a:cs typeface="Montserrat Medium"/>
              <a:sym typeface="Montserrat Medium"/>
            </a:endParaRPr>
          </a:p>
          <a:p>
            <a:pPr marL="0" lvl="0" indent="0" algn="l" rtl="0">
              <a:lnSpc>
                <a:spcPct val="90000"/>
              </a:lnSpc>
              <a:spcBef>
                <a:spcPts val="0"/>
              </a:spcBef>
              <a:spcAft>
                <a:spcPts val="0"/>
              </a:spcAft>
              <a:buNone/>
            </a:pPr>
            <a:r>
              <a:rPr lang="uk-UA" sz="950">
                <a:solidFill>
                  <a:srgbClr val="5A524D"/>
                </a:solidFill>
                <a:latin typeface="Montserrat Medium"/>
                <a:ea typeface="Montserrat Medium"/>
                <a:cs typeface="Montserrat Medium"/>
                <a:sym typeface="Montserrat Medium"/>
              </a:rPr>
              <a:t>Вчена рада 02.03.2026 (протокол № 8), наказ № 154-32 від 05.03.2026: принципи, три рівні дозволу, декларування, процедури</a:t>
            </a:r>
            <a:endParaRPr lang="uk-UA" sz="1400">
              <a:solidFill>
                <a:srgbClr val="5A524D"/>
              </a:solidFill>
              <a:latin typeface="Montserrat Medium"/>
              <a:ea typeface="Montserrat Medium"/>
              <a:cs typeface="Montserrat Medium"/>
              <a:sym typeface="Montserrat Medium"/>
            </a:endParaRPr>
          </a:p>
        </p:txBody>
      </p:sp>
      <p:sp>
        <p:nvSpPr>
          <p:cNvPr id="419" name="Shape 418"/>
          <p:cNvSpPr/>
          <p:nvPr/>
        </p:nvSpPr>
        <p:spPr>
          <a:xfrm>
            <a:off x="548640" y="2624328"/>
            <a:ext cx="6309360" cy="585216"/>
          </a:xfrm>
          <a:prstGeom prst="roundRect">
            <a:avLst>
              <a:gd name="adj" fmla="val 6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421" name="Picture 420"/>
          <p:cNvPicPr preferRelativeResize="0"/>
          <p:nvPr/>
        </p:nvPicPr>
        <p:blipFill>
          <a:blip r:embed="rId5"/>
          <a:stretch>
            <a:fillRect/>
          </a:stretch>
        </p:blipFill>
        <p:spPr>
          <a:xfrm>
            <a:off x="713232" y="2734056"/>
            <a:ext cx="365760" cy="365760"/>
          </a:xfrm>
          <a:prstGeom prst="rect">
            <a:avLst/>
          </a:prstGeom>
          <a:noFill/>
          <a:ln>
            <a:noFill/>
          </a:ln>
        </p:spPr>
      </p:pic>
      <p:sp>
        <p:nvSpPr>
          <p:cNvPr id="423" name="TextBox 422"/>
          <p:cNvSpPr txBox="1"/>
          <p:nvPr/>
        </p:nvSpPr>
        <p:spPr>
          <a:xfrm>
            <a:off x="1188720" y="2633472"/>
            <a:ext cx="5577840" cy="566928"/>
          </a:xfrm>
          <a:prstGeom prst="rect">
            <a:avLst/>
          </a:prstGeom>
          <a:noFill/>
          <a:ln>
            <a:noFill/>
          </a:ln>
        </p:spPr>
        <p:txBody>
          <a:bodyPr spcFirstLastPara="1" wrap="square" lIns="45720" tIns="45720" rIns="45720" bIns="45720" anchor="ctr" anchorCtr="0">
            <a:noAutofit/>
          </a:bodyPr>
          <a:lstStyle/>
          <a:p>
            <a:pPr marL="0" lvl="0" indent="0" algn="l" rtl="0">
              <a:lnSpc>
                <a:spcPct val="90000"/>
              </a:lnSpc>
              <a:spcBef>
                <a:spcPts val="0"/>
              </a:spcBef>
              <a:spcAft>
                <a:spcPts val="100"/>
              </a:spcAft>
              <a:buNone/>
            </a:pPr>
            <a:r>
              <a:rPr lang="uk-UA" sz="1050">
                <a:solidFill>
                  <a:srgbClr val="7A1F1F"/>
                </a:solidFill>
                <a:latin typeface="Montserrat ExtraBold"/>
                <a:ea typeface="Montserrat ExtraBold"/>
                <a:cs typeface="Montserrat ExtraBold"/>
                <a:sym typeface="Montserrat ExtraBold"/>
              </a:rPr>
              <a:t>Хартія академічної доброчесності КНУ</a:t>
            </a:r>
            <a:endParaRPr lang="uk-UA" sz="1400">
              <a:solidFill>
                <a:srgbClr val="5A524D"/>
              </a:solidFill>
              <a:latin typeface="Montserrat Medium"/>
              <a:ea typeface="Montserrat Medium"/>
              <a:cs typeface="Montserrat Medium"/>
              <a:sym typeface="Montserrat Medium"/>
            </a:endParaRPr>
          </a:p>
          <a:p>
            <a:pPr marL="0" lvl="0" indent="0" algn="l" rtl="0">
              <a:lnSpc>
                <a:spcPct val="90000"/>
              </a:lnSpc>
              <a:spcBef>
                <a:spcPts val="0"/>
              </a:spcBef>
              <a:spcAft>
                <a:spcPts val="0"/>
              </a:spcAft>
              <a:buNone/>
            </a:pPr>
            <a:r>
              <a:rPr lang="uk-UA" sz="950">
                <a:solidFill>
                  <a:srgbClr val="5A524D"/>
                </a:solidFill>
                <a:latin typeface="Montserrat Medium"/>
                <a:ea typeface="Montserrat Medium"/>
                <a:cs typeface="Montserrat Medium"/>
                <a:sym typeface="Montserrat Medium"/>
              </a:rPr>
              <a:t>цінності, принципи, обов’язки здобувачів і викладачів</a:t>
            </a:r>
            <a:endParaRPr lang="uk-UA" sz="1400">
              <a:solidFill>
                <a:srgbClr val="5A524D"/>
              </a:solidFill>
              <a:latin typeface="Montserrat Medium"/>
              <a:ea typeface="Montserrat Medium"/>
              <a:cs typeface="Montserrat Medium"/>
              <a:sym typeface="Montserrat Medium"/>
            </a:endParaRPr>
          </a:p>
        </p:txBody>
      </p:sp>
      <p:sp>
        <p:nvSpPr>
          <p:cNvPr id="425" name="Shape 424"/>
          <p:cNvSpPr/>
          <p:nvPr/>
        </p:nvSpPr>
        <p:spPr>
          <a:xfrm>
            <a:off x="548640" y="3282696"/>
            <a:ext cx="6309360" cy="585216"/>
          </a:xfrm>
          <a:prstGeom prst="roundRect">
            <a:avLst>
              <a:gd name="adj" fmla="val 6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427" name="Picture 426"/>
          <p:cNvPicPr preferRelativeResize="0"/>
          <p:nvPr/>
        </p:nvPicPr>
        <p:blipFill>
          <a:blip r:embed="rId6"/>
          <a:stretch>
            <a:fillRect/>
          </a:stretch>
        </p:blipFill>
        <p:spPr>
          <a:xfrm>
            <a:off x="713232" y="3392424"/>
            <a:ext cx="365760" cy="365760"/>
          </a:xfrm>
          <a:prstGeom prst="rect">
            <a:avLst/>
          </a:prstGeom>
          <a:noFill/>
          <a:ln>
            <a:noFill/>
          </a:ln>
        </p:spPr>
      </p:pic>
      <p:sp>
        <p:nvSpPr>
          <p:cNvPr id="429" name="TextBox 428"/>
          <p:cNvSpPr txBox="1"/>
          <p:nvPr/>
        </p:nvSpPr>
        <p:spPr>
          <a:xfrm>
            <a:off x="1188720" y="3291840"/>
            <a:ext cx="5577840" cy="566928"/>
          </a:xfrm>
          <a:prstGeom prst="rect">
            <a:avLst/>
          </a:prstGeom>
          <a:noFill/>
          <a:ln>
            <a:noFill/>
          </a:ln>
        </p:spPr>
        <p:txBody>
          <a:bodyPr spcFirstLastPara="1" wrap="square" lIns="45720" tIns="45720" rIns="45720" bIns="45720" anchor="ctr" anchorCtr="0">
            <a:noAutofit/>
          </a:bodyPr>
          <a:lstStyle/>
          <a:p>
            <a:pPr marL="0" lvl="0" indent="0" algn="l" rtl="0">
              <a:lnSpc>
                <a:spcPct val="90000"/>
              </a:lnSpc>
              <a:spcBef>
                <a:spcPts val="0"/>
              </a:spcBef>
              <a:spcAft>
                <a:spcPts val="100"/>
              </a:spcAft>
              <a:buNone/>
            </a:pPr>
            <a:r>
              <a:rPr lang="uk-UA" sz="1050">
                <a:solidFill>
                  <a:srgbClr val="7A1F1F"/>
                </a:solidFill>
                <a:latin typeface="Montserrat ExtraBold"/>
                <a:ea typeface="Montserrat ExtraBold"/>
                <a:cs typeface="Montserrat ExtraBold"/>
                <a:sym typeface="Montserrat ExtraBold"/>
              </a:rPr>
              <a:t>Положення про систему забезпечення академічної доброчесності КНУ</a:t>
            </a:r>
            <a:endParaRPr lang="uk-UA" sz="1400">
              <a:solidFill>
                <a:srgbClr val="5A524D"/>
              </a:solidFill>
              <a:latin typeface="Montserrat Medium"/>
              <a:ea typeface="Montserrat Medium"/>
              <a:cs typeface="Montserrat Medium"/>
              <a:sym typeface="Montserrat Medium"/>
            </a:endParaRPr>
          </a:p>
          <a:p>
            <a:pPr marL="0" lvl="0" indent="0" algn="l" rtl="0">
              <a:lnSpc>
                <a:spcPct val="90000"/>
              </a:lnSpc>
              <a:spcBef>
                <a:spcPts val="0"/>
              </a:spcBef>
              <a:spcAft>
                <a:spcPts val="0"/>
              </a:spcAft>
              <a:buNone/>
            </a:pPr>
            <a:r>
              <a:rPr lang="uk-UA" sz="950">
                <a:solidFill>
                  <a:srgbClr val="5A524D"/>
                </a:solidFill>
                <a:latin typeface="Montserrat Medium"/>
                <a:ea typeface="Montserrat Medium"/>
                <a:cs typeface="Montserrat Medium"/>
                <a:sym typeface="Montserrat Medium"/>
              </a:rPr>
              <a:t>правила (розд. 3), 13 видів порушень і типові санкції (розд. 5), процедури (розд. 6)</a:t>
            </a:r>
            <a:endParaRPr lang="uk-UA" sz="1400">
              <a:solidFill>
                <a:srgbClr val="5A524D"/>
              </a:solidFill>
              <a:latin typeface="Montserrat Medium"/>
              <a:ea typeface="Montserrat Medium"/>
              <a:cs typeface="Montserrat Medium"/>
              <a:sym typeface="Montserrat Medium"/>
            </a:endParaRPr>
          </a:p>
        </p:txBody>
      </p:sp>
      <p:sp>
        <p:nvSpPr>
          <p:cNvPr id="431" name="Shape 430"/>
          <p:cNvSpPr/>
          <p:nvPr/>
        </p:nvSpPr>
        <p:spPr>
          <a:xfrm>
            <a:off x="548640" y="3941064"/>
            <a:ext cx="6309360" cy="585216"/>
          </a:xfrm>
          <a:prstGeom prst="roundRect">
            <a:avLst>
              <a:gd name="adj" fmla="val 6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433" name="Picture 432"/>
          <p:cNvPicPr preferRelativeResize="0"/>
          <p:nvPr/>
        </p:nvPicPr>
        <p:blipFill>
          <a:blip r:embed="rId7"/>
          <a:stretch>
            <a:fillRect/>
          </a:stretch>
        </p:blipFill>
        <p:spPr>
          <a:xfrm>
            <a:off x="713232" y="4050792"/>
            <a:ext cx="365760" cy="365760"/>
          </a:xfrm>
          <a:prstGeom prst="rect">
            <a:avLst/>
          </a:prstGeom>
          <a:noFill/>
          <a:ln>
            <a:noFill/>
          </a:ln>
        </p:spPr>
      </p:pic>
      <p:sp>
        <p:nvSpPr>
          <p:cNvPr id="435" name="TextBox 434"/>
          <p:cNvSpPr txBox="1"/>
          <p:nvPr/>
        </p:nvSpPr>
        <p:spPr>
          <a:xfrm>
            <a:off x="1188720" y="3950208"/>
            <a:ext cx="5577840" cy="566928"/>
          </a:xfrm>
          <a:prstGeom prst="rect">
            <a:avLst/>
          </a:prstGeom>
          <a:noFill/>
          <a:ln>
            <a:noFill/>
          </a:ln>
        </p:spPr>
        <p:txBody>
          <a:bodyPr spcFirstLastPara="1" wrap="square" lIns="45720" tIns="45720" rIns="45720" bIns="45720" anchor="ctr" anchorCtr="0">
            <a:noAutofit/>
          </a:bodyPr>
          <a:lstStyle/>
          <a:p>
            <a:pPr marL="0" lvl="0" indent="0" algn="l" rtl="0">
              <a:lnSpc>
                <a:spcPct val="90000"/>
              </a:lnSpc>
              <a:spcBef>
                <a:spcPts val="0"/>
              </a:spcBef>
              <a:spcAft>
                <a:spcPts val="100"/>
              </a:spcAft>
              <a:buNone/>
            </a:pPr>
            <a:r>
              <a:rPr lang="uk-UA" sz="1050">
                <a:solidFill>
                  <a:srgbClr val="7A1F1F"/>
                </a:solidFill>
                <a:latin typeface="Montserrat ExtraBold"/>
                <a:ea typeface="Montserrat ExtraBold"/>
                <a:cs typeface="Montserrat ExtraBold"/>
                <a:sym typeface="Montserrat ExtraBold"/>
              </a:rPr>
              <a:t>Положення про уповноважені органи та уповноважених осіб з питань академічної доброчесності</a:t>
            </a:r>
            <a:endParaRPr lang="uk-UA" sz="1400">
              <a:solidFill>
                <a:srgbClr val="5A524D"/>
              </a:solidFill>
              <a:latin typeface="Montserrat Medium"/>
              <a:ea typeface="Montserrat Medium"/>
              <a:cs typeface="Montserrat Medium"/>
              <a:sym typeface="Montserrat Medium"/>
            </a:endParaRPr>
          </a:p>
          <a:p>
            <a:pPr marL="0" lvl="0" indent="0" algn="l" rtl="0">
              <a:lnSpc>
                <a:spcPct val="90000"/>
              </a:lnSpc>
              <a:spcBef>
                <a:spcPts val="0"/>
              </a:spcBef>
              <a:spcAft>
                <a:spcPts val="0"/>
              </a:spcAft>
              <a:buNone/>
            </a:pPr>
            <a:r>
              <a:rPr lang="uk-UA" sz="950">
                <a:solidFill>
                  <a:srgbClr val="5A524D"/>
                </a:solidFill>
                <a:latin typeface="Montserrat Medium"/>
                <a:ea typeface="Montserrat Medium"/>
                <a:cs typeface="Montserrat Medium"/>
                <a:sym typeface="Montserrat Medium"/>
              </a:rPr>
              <a:t>склад і повноваження Ради, уповноважених осіб, порядок розгляду</a:t>
            </a:r>
            <a:endParaRPr lang="uk-UA" sz="1400">
              <a:solidFill>
                <a:srgbClr val="5A524D"/>
              </a:solidFill>
              <a:latin typeface="Montserrat Medium"/>
              <a:ea typeface="Montserrat Medium"/>
              <a:cs typeface="Montserrat Medium"/>
              <a:sym typeface="Montserrat Medium"/>
            </a:endParaRPr>
          </a:p>
        </p:txBody>
      </p:sp>
      <p:sp>
        <p:nvSpPr>
          <p:cNvPr id="437" name="Shape 436"/>
          <p:cNvSpPr/>
          <p:nvPr/>
        </p:nvSpPr>
        <p:spPr>
          <a:xfrm>
            <a:off x="548640" y="4599432"/>
            <a:ext cx="6309360" cy="585216"/>
          </a:xfrm>
          <a:prstGeom prst="roundRect">
            <a:avLst>
              <a:gd name="adj" fmla="val 6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439" name="Picture 438"/>
          <p:cNvPicPr preferRelativeResize="0"/>
          <p:nvPr/>
        </p:nvPicPr>
        <p:blipFill>
          <a:blip r:embed="rId8"/>
          <a:stretch>
            <a:fillRect/>
          </a:stretch>
        </p:blipFill>
        <p:spPr>
          <a:xfrm>
            <a:off x="713232" y="4709160"/>
            <a:ext cx="365760" cy="365760"/>
          </a:xfrm>
          <a:prstGeom prst="rect">
            <a:avLst/>
          </a:prstGeom>
          <a:noFill/>
          <a:ln>
            <a:noFill/>
          </a:ln>
        </p:spPr>
      </p:pic>
      <p:sp>
        <p:nvSpPr>
          <p:cNvPr id="441" name="TextBox 440"/>
          <p:cNvSpPr txBox="1"/>
          <p:nvPr/>
        </p:nvSpPr>
        <p:spPr>
          <a:xfrm>
            <a:off x="1188720" y="4608576"/>
            <a:ext cx="5577840" cy="566928"/>
          </a:xfrm>
          <a:prstGeom prst="rect">
            <a:avLst/>
          </a:prstGeom>
          <a:noFill/>
          <a:ln>
            <a:noFill/>
          </a:ln>
        </p:spPr>
        <p:txBody>
          <a:bodyPr spcFirstLastPara="1" wrap="square" lIns="45720" tIns="45720" rIns="45720" bIns="45720" anchor="ctr" anchorCtr="0">
            <a:noAutofit/>
          </a:bodyPr>
          <a:lstStyle/>
          <a:p>
            <a:pPr marL="0" lvl="0" indent="0" algn="l" rtl="0">
              <a:lnSpc>
                <a:spcPct val="90000"/>
              </a:lnSpc>
              <a:spcBef>
                <a:spcPts val="0"/>
              </a:spcBef>
              <a:spcAft>
                <a:spcPts val="100"/>
              </a:spcAft>
              <a:buNone/>
            </a:pPr>
            <a:r>
              <a:rPr lang="uk-UA" sz="1050">
                <a:solidFill>
                  <a:srgbClr val="7A1F1F"/>
                </a:solidFill>
                <a:latin typeface="Montserrat ExtraBold"/>
                <a:ea typeface="Montserrat ExtraBold"/>
                <a:cs typeface="Montserrat ExtraBold"/>
                <a:sym typeface="Montserrat ExtraBold"/>
              </a:rPr>
              <a:t>Етичний кодекс університетської спільноти</a:t>
            </a:r>
            <a:endParaRPr lang="uk-UA" sz="1400">
              <a:solidFill>
                <a:srgbClr val="5A524D"/>
              </a:solidFill>
              <a:latin typeface="Montserrat Medium"/>
              <a:ea typeface="Montserrat Medium"/>
              <a:cs typeface="Montserrat Medium"/>
              <a:sym typeface="Montserrat Medium"/>
            </a:endParaRPr>
          </a:p>
          <a:p>
            <a:pPr marL="0" lvl="0" indent="0" algn="l" rtl="0">
              <a:lnSpc>
                <a:spcPct val="90000"/>
              </a:lnSpc>
              <a:spcBef>
                <a:spcPts val="0"/>
              </a:spcBef>
              <a:spcAft>
                <a:spcPts val="0"/>
              </a:spcAft>
              <a:buNone/>
            </a:pPr>
            <a:r>
              <a:rPr lang="uk-UA" sz="950">
                <a:solidFill>
                  <a:srgbClr val="5A524D"/>
                </a:solidFill>
                <a:latin typeface="Montserrat Medium"/>
                <a:ea typeface="Montserrat Medium"/>
                <a:cs typeface="Montserrat Medium"/>
                <a:sym typeface="Montserrat Medium"/>
              </a:rPr>
              <a:t>чинний з 01.01.2025; порушення етики, що не є порушеннями доброчесності, — комісія Вченої ради з питань етики</a:t>
            </a:r>
            <a:endParaRPr lang="uk-UA" sz="1400">
              <a:solidFill>
                <a:srgbClr val="5A524D"/>
              </a:solidFill>
              <a:latin typeface="Montserrat Medium"/>
              <a:ea typeface="Montserrat Medium"/>
              <a:cs typeface="Montserrat Medium"/>
              <a:sym typeface="Montserrat Medium"/>
            </a:endParaRPr>
          </a:p>
        </p:txBody>
      </p:sp>
      <p:sp>
        <p:nvSpPr>
          <p:cNvPr id="443" name="Shape 442"/>
          <p:cNvSpPr/>
          <p:nvPr/>
        </p:nvSpPr>
        <p:spPr>
          <a:xfrm>
            <a:off x="7040880" y="1965960"/>
            <a:ext cx="4599432" cy="3291840"/>
          </a:xfrm>
          <a:prstGeom prst="roundRect">
            <a:avLst>
              <a:gd name="adj" fmla="val 5000"/>
            </a:avLst>
          </a:prstGeom>
          <a:solidFill>
            <a:srgbClr val="F1E6D8"/>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445" name="Picture 444"/>
          <p:cNvPicPr preferRelativeResize="0"/>
          <p:nvPr/>
        </p:nvPicPr>
        <p:blipFill>
          <a:blip r:embed="rId9"/>
          <a:stretch>
            <a:fillRect/>
          </a:stretch>
        </p:blipFill>
        <p:spPr>
          <a:xfrm>
            <a:off x="7242048" y="2148840"/>
            <a:ext cx="384048" cy="384048"/>
          </a:xfrm>
          <a:prstGeom prst="rect">
            <a:avLst/>
          </a:prstGeom>
          <a:noFill/>
          <a:ln>
            <a:noFill/>
          </a:ln>
        </p:spPr>
      </p:pic>
      <p:sp>
        <p:nvSpPr>
          <p:cNvPr id="447" name="TextBox 446"/>
          <p:cNvSpPr txBox="1"/>
          <p:nvPr/>
        </p:nvSpPr>
        <p:spPr>
          <a:xfrm>
            <a:off x="7726680" y="2103120"/>
            <a:ext cx="3749040" cy="457200"/>
          </a:xfrm>
          <a:prstGeom prst="rect">
            <a:avLst/>
          </a:prstGeom>
          <a:noFill/>
          <a:ln>
            <a:noFill/>
          </a:ln>
        </p:spPr>
        <p:txBody>
          <a:bodyPr spcFirstLastPara="1" wrap="square" lIns="45720" tIns="45720" rIns="45720" bIns="45720" anchor="ctr" anchorCtr="0">
            <a:noAutofit/>
          </a:bodyPr>
          <a:lstStyle/>
          <a:p>
            <a:pPr marL="0" lvl="0" indent="0" algn="l" rtl="0">
              <a:lnSpc>
                <a:spcPct val="100000"/>
              </a:lnSpc>
              <a:spcBef>
                <a:spcPts val="0"/>
              </a:spcBef>
              <a:spcAft>
                <a:spcPts val="0"/>
              </a:spcAft>
              <a:buNone/>
            </a:pPr>
            <a:r>
              <a:rPr lang="uk-UA" sz="1300">
                <a:solidFill>
                  <a:srgbClr val="7A1F1F"/>
                </a:solidFill>
                <a:latin typeface="Montserrat ExtraBold"/>
                <a:ea typeface="Montserrat ExtraBold"/>
                <a:cs typeface="Montserrat ExtraBold"/>
                <a:sym typeface="Montserrat ExtraBold"/>
              </a:rPr>
              <a:t>Хто розглядає справи</a:t>
            </a:r>
            <a:endParaRPr lang="uk-UA" sz="1400">
              <a:solidFill>
                <a:srgbClr val="5A524D"/>
              </a:solidFill>
              <a:latin typeface="Montserrat Medium"/>
              <a:ea typeface="Montserrat Medium"/>
              <a:cs typeface="Montserrat Medium"/>
              <a:sym typeface="Montserrat Medium"/>
            </a:endParaRPr>
          </a:p>
        </p:txBody>
      </p:sp>
      <p:sp>
        <p:nvSpPr>
          <p:cNvPr id="449" name="TextBox 448"/>
          <p:cNvSpPr txBox="1"/>
          <p:nvPr/>
        </p:nvSpPr>
        <p:spPr>
          <a:xfrm>
            <a:off x="7242048" y="2651760"/>
            <a:ext cx="4251960" cy="2560320"/>
          </a:xfrm>
          <a:prstGeom prst="rect">
            <a:avLst/>
          </a:prstGeom>
          <a:noFill/>
          <a:ln>
            <a:noFill/>
          </a:ln>
        </p:spPr>
        <p:txBody>
          <a:bodyPr spcFirstLastPara="1" wrap="square" lIns="45720" tIns="45720" rIns="45720" bIns="45720" anchor="t" anchorCtr="0">
            <a:noAutofit/>
          </a:bodyPr>
          <a:lstStyle/>
          <a:p>
            <a:pPr marL="201168" lvl="0" indent="-201168" algn="l" rtl="0">
              <a:lnSpc>
                <a:spcPct val="100000"/>
              </a:lnSpc>
              <a:spcBef>
                <a:spcPts val="0"/>
              </a:spcBef>
              <a:spcAft>
                <a:spcPts val="300"/>
              </a:spcAft>
              <a:buClr>
                <a:srgbClr val="B80000"/>
              </a:buClr>
              <a:buFont typeface="Arial"/>
              <a:buChar char="•"/>
            </a:pPr>
            <a:r>
              <a:rPr lang="uk-UA" sz="1050">
                <a:solidFill>
                  <a:srgbClr val="2B2422"/>
                </a:solidFill>
                <a:latin typeface="Montserrat SemiBold"/>
                <a:ea typeface="Montserrat SemiBold"/>
                <a:cs typeface="Montserrat SemiBold"/>
                <a:sym typeface="Montserrat SemiBold"/>
              </a:rPr>
              <a:t>Рада з академічної доброчесності (Рада з АД)</a:t>
            </a:r>
            <a:r>
              <a:rPr lang="uk-UA" sz="1050">
                <a:solidFill>
                  <a:srgbClr val="5A524D"/>
                </a:solidFill>
                <a:latin typeface="Montserrat Medium"/>
                <a:ea typeface="Montserrat Medium"/>
                <a:cs typeface="Montserrat Medium"/>
                <a:sym typeface="Montserrat Medium"/>
              </a:rPr>
              <a:t> — уповноважений орган: 35 членів від підрозділів і здобувачів, 4 роки; санкції затверджує Вчена рада (п. 2.1, 5.9 Положення про уповноважені органи)</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100000"/>
              </a:lnSpc>
              <a:spcBef>
                <a:spcPts val="0"/>
              </a:spcBef>
              <a:spcAft>
                <a:spcPts val="300"/>
              </a:spcAft>
              <a:buClr>
                <a:srgbClr val="B80000"/>
              </a:buClr>
              <a:buFont typeface="Arial"/>
              <a:buChar char="•"/>
            </a:pPr>
            <a:r>
              <a:rPr lang="uk-UA" sz="1050">
                <a:solidFill>
                  <a:srgbClr val="2B2422"/>
                </a:solidFill>
                <a:latin typeface="Montserrat SemiBold"/>
                <a:ea typeface="Montserrat SemiBold"/>
                <a:cs typeface="Montserrat SemiBold"/>
                <a:sym typeface="Montserrat SemiBold"/>
              </a:rPr>
              <a:t>Уповноважена особа Університету</a:t>
            </a:r>
            <a:r>
              <a:rPr lang="uk-UA" sz="1050">
                <a:solidFill>
                  <a:srgbClr val="5A524D"/>
                </a:solidFill>
                <a:latin typeface="Montserrat Medium"/>
                <a:ea typeface="Montserrat Medium"/>
                <a:cs typeface="Montserrat Medium"/>
                <a:sym typeface="Montserrat Medium"/>
              </a:rPr>
              <a:t> та </a:t>
            </a:r>
            <a:r>
              <a:rPr lang="uk-UA" sz="1050">
                <a:solidFill>
                  <a:srgbClr val="2B2422"/>
                </a:solidFill>
                <a:latin typeface="Montserrat SemiBold"/>
                <a:ea typeface="Montserrat SemiBold"/>
                <a:cs typeface="Montserrat SemiBold"/>
                <a:sym typeface="Montserrat SemiBold"/>
              </a:rPr>
              <a:t>уповноважені особи підрозділів</a:t>
            </a:r>
            <a:r>
              <a:rPr lang="uk-UA" sz="1050">
                <a:solidFill>
                  <a:srgbClr val="5A524D"/>
                </a:solidFill>
                <a:latin typeface="Montserrat Medium"/>
                <a:ea typeface="Montserrat Medium"/>
                <a:cs typeface="Montserrat Medium"/>
                <a:sym typeface="Montserrat Medium"/>
              </a:rPr>
              <a:t> (призначаються на 4 роки) — реагують на повідомлення (п. 4.6–4.7)</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100000"/>
              </a:lnSpc>
              <a:spcBef>
                <a:spcPts val="0"/>
              </a:spcBef>
              <a:spcAft>
                <a:spcPts val="300"/>
              </a:spcAft>
              <a:buClr>
                <a:srgbClr val="B80000"/>
              </a:buClr>
              <a:buFont typeface="Arial"/>
              <a:buChar char="•"/>
            </a:pPr>
            <a:r>
              <a:rPr lang="uk-UA" sz="1050">
                <a:solidFill>
                  <a:srgbClr val="2B2422"/>
                </a:solidFill>
                <a:latin typeface="Montserrat SemiBold"/>
                <a:ea typeface="Montserrat SemiBold"/>
                <a:cs typeface="Montserrat SemiBold"/>
                <a:sym typeface="Montserrat SemiBold"/>
              </a:rPr>
              <a:t>Порушення правил ШІ в поточних завданнях</a:t>
            </a:r>
            <a:r>
              <a:rPr lang="uk-UA" sz="1050">
                <a:solidFill>
                  <a:srgbClr val="5A524D"/>
                </a:solidFill>
                <a:latin typeface="Montserrat Medium"/>
                <a:ea typeface="Montserrat Medium"/>
                <a:cs typeface="Montserrat Medium"/>
                <a:sym typeface="Montserrat Medium"/>
              </a:rPr>
              <a:t> — спрощена процедура у викладача (п. 7.3.1 Положення про ШІ); курсові, кваліфікаційні, екзамени, повторні порушення й апеляції — повна процедура (п. 7.3.2)</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100000"/>
              </a:lnSpc>
              <a:spcBef>
                <a:spcPts val="0"/>
              </a:spcBef>
              <a:spcAft>
                <a:spcPts val="300"/>
              </a:spcAft>
              <a:buClr>
                <a:srgbClr val="B80000"/>
              </a:buClr>
              <a:buFont typeface="Arial"/>
              <a:buChar char="•"/>
            </a:pPr>
            <a:r>
              <a:rPr lang="uk-UA" sz="1050">
                <a:solidFill>
                  <a:srgbClr val="2B2422"/>
                </a:solidFill>
                <a:latin typeface="Montserrat SemiBold"/>
                <a:ea typeface="Montserrat SemiBold"/>
                <a:cs typeface="Montserrat SemiBold"/>
                <a:sym typeface="Montserrat SemiBold"/>
              </a:rPr>
              <a:t>У справах про ШІ</a:t>
            </a:r>
            <a:r>
              <a:rPr lang="uk-UA" sz="1050">
                <a:solidFill>
                  <a:srgbClr val="5A524D"/>
                </a:solidFill>
                <a:latin typeface="Montserrat Medium"/>
                <a:ea typeface="Montserrat Medium"/>
                <a:cs typeface="Montserrat Medium"/>
                <a:sym typeface="Montserrat Medium"/>
              </a:rPr>
              <a:t> залучається представник підрозділу, відповідального за впровадження ШІ (п. 5.7.3 Положення про уповноважені органи)</a:t>
            </a:r>
            <a:endParaRPr lang="uk-UA" sz="1400">
              <a:solidFill>
                <a:srgbClr val="5A524D"/>
              </a:solidFill>
              <a:latin typeface="Montserrat Medium"/>
              <a:ea typeface="Montserrat Medium"/>
              <a:cs typeface="Montserrat Medium"/>
              <a:sym typeface="Montserrat Medium"/>
            </a:endParaRPr>
          </a:p>
        </p:txBody>
      </p:sp>
      <p:sp>
        <p:nvSpPr>
          <p:cNvPr id="451" name="Shape 450"/>
          <p:cNvSpPr/>
          <p:nvPr/>
        </p:nvSpPr>
        <p:spPr>
          <a:xfrm>
            <a:off x="548640" y="5349240"/>
            <a:ext cx="11091672" cy="384048"/>
          </a:xfrm>
          <a:prstGeom prst="roundRect">
            <a:avLst>
              <a:gd name="adj" fmla="val 6000"/>
            </a:avLst>
          </a:prstGeom>
          <a:solidFill>
            <a:srgbClr val="F6ECD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453" name="TextBox 452"/>
          <p:cNvSpPr txBox="1"/>
          <p:nvPr/>
        </p:nvSpPr>
        <p:spPr>
          <a:xfrm>
            <a:off x="731520" y="5349240"/>
            <a:ext cx="10789920" cy="384048"/>
          </a:xfrm>
          <a:prstGeom prst="rect">
            <a:avLst/>
          </a:prstGeom>
          <a:noFill/>
          <a:ln>
            <a:noFill/>
          </a:ln>
        </p:spPr>
        <p:txBody>
          <a:bodyPr spcFirstLastPara="1" wrap="square" lIns="45720" tIns="45720" rIns="45720" bIns="45720" anchor="ctr" anchorCtr="0">
            <a:noAutofit/>
          </a:bodyPr>
          <a:lstStyle/>
          <a:p>
            <a:pPr marL="0" lvl="0" indent="0" algn="l" rtl="0">
              <a:lnSpc>
                <a:spcPct val="95000"/>
              </a:lnSpc>
              <a:spcBef>
                <a:spcPts val="0"/>
              </a:spcBef>
              <a:spcAft>
                <a:spcPts val="400"/>
              </a:spcAft>
              <a:buNone/>
            </a:pPr>
            <a:r>
              <a:rPr lang="uk-UA" sz="1050">
                <a:solidFill>
                  <a:srgbClr val="A86F1C"/>
                </a:solidFill>
                <a:latin typeface="Montserrat SemiBold"/>
                <a:ea typeface="Montserrat SemiBold"/>
                <a:cs typeface="Montserrat SemiBold"/>
                <a:sym typeface="Montserrat SemiBold"/>
              </a:rPr>
              <a:t>Як документи пов’язані: </a:t>
            </a:r>
            <a:r>
              <a:rPr lang="uk-UA" sz="1050">
                <a:solidFill>
                  <a:srgbClr val="2B2422"/>
                </a:solidFill>
                <a:latin typeface="Montserrat Medium"/>
                <a:ea typeface="Montserrat Medium"/>
                <a:cs typeface="Montserrat Medium"/>
                <a:sym typeface="Montserrat Medium"/>
              </a:rPr>
              <a:t>п. 3.9 Положення про систему АД відсилає до Положення про ШІ щодо порядку декларування; п. 7.2–7.4 Положення про ШІ кваліфікують порушення за актами з академічної доброчесності; пп. 7 п. 5.4 — недоброчесне використання результатів ШІ.</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
        <p:cNvGrpSpPr/>
        <p:nvPr/>
      </p:nvGrpSpPr>
      <p:grpSpPr>
        <a:xfrm>
          <a:off x="0" y="0"/>
          <a:ext cx="0" cy="0"/>
          <a:chOff x="0" y="0"/>
          <a:chExt cx="0" cy="0"/>
        </a:xfrm>
      </p:grpSpPr>
      <p:sp>
        <p:nvSpPr>
          <p:cNvPr id="454" name="Section tag"/>
          <p:cNvSpPr txBox="1"/>
          <p:nvPr/>
        </p:nvSpPr>
        <p:spPr>
          <a:xfrm>
            <a:off x="548640" y="868680"/>
            <a:ext cx="11064240" cy="274320"/>
          </a:xfrm>
          <a:prstGeom prst="rect">
            <a:avLst/>
          </a:prstGeom>
          <a:noFill/>
          <a:ln>
            <a:noFill/>
          </a:ln>
        </p:spPr>
        <p:txBody>
          <a:bodyPr spcFirstLastPara="1" wrap="square" lIns="45720" tIns="45720" rIns="45720" bIns="45720" anchor="t" anchorCtr="0">
            <a:noAutofit/>
          </a:bodyPr>
          <a:lstStyle/>
          <a:p>
            <a:pPr marL="0" lvl="0" indent="0" algn="l" rtl="0">
              <a:lnSpc>
                <a:spcPct val="100000"/>
              </a:lnSpc>
              <a:spcBef>
                <a:spcPts val="0"/>
              </a:spcBef>
              <a:spcAft>
                <a:spcPts val="0"/>
              </a:spcAft>
              <a:buNone/>
            </a:pPr>
            <a:r>
              <a:rPr lang="uk-UA" sz="1000">
                <a:solidFill>
                  <a:srgbClr val="A86F1C"/>
                </a:solidFill>
                <a:latin typeface="Montserrat SemiBold"/>
                <a:ea typeface="Montserrat SemiBold"/>
                <a:cs typeface="Montserrat SemiBold"/>
                <a:sym typeface="Montserrat SemiBold"/>
              </a:rPr>
              <a:t>ПИТАННЯ 3 · МЕЖІ ДОПУСТИМОГО ВИКОРИСТАННЯ ШІ ЗА ВИДАМИ ДІЯЛЬНОСТІ</a:t>
            </a:r>
            <a:endParaRPr lang="uk-UA" sz="1400">
              <a:solidFill>
                <a:srgbClr val="5A524D"/>
              </a:solidFill>
              <a:latin typeface="Montserrat Medium"/>
              <a:ea typeface="Montserrat Medium"/>
              <a:cs typeface="Montserrat Medium"/>
              <a:sym typeface="Montserrat Medium"/>
            </a:endParaRPr>
          </a:p>
        </p:txBody>
      </p:sp>
      <p:sp>
        <p:nvSpPr>
          <p:cNvPr id="455" name="Title"/>
          <p:cNvSpPr txBox="1"/>
          <p:nvPr/>
        </p:nvSpPr>
        <p:spPr>
          <a:xfrm>
            <a:off x="548640" y="1097280"/>
            <a:ext cx="11064240" cy="548640"/>
          </a:xfrm>
          <a:prstGeom prst="rect">
            <a:avLst/>
          </a:prstGeom>
          <a:noFill/>
          <a:ln>
            <a:noFill/>
          </a:ln>
        </p:spPr>
        <p:txBody>
          <a:bodyPr spcFirstLastPara="1" wrap="square" lIns="45720" tIns="45720" rIns="45720" bIns="45720" anchor="t" anchorCtr="0">
            <a:noAutofit/>
          </a:bodyPr>
          <a:lstStyle/>
          <a:p>
            <a:pPr marL="0" lvl="0" indent="0" algn="l" rtl="0">
              <a:lnSpc>
                <a:spcPct val="90000"/>
              </a:lnSpc>
              <a:spcBef>
                <a:spcPts val="0"/>
              </a:spcBef>
              <a:spcAft>
                <a:spcPts val="0"/>
              </a:spcAft>
              <a:buNone/>
            </a:pPr>
            <a:r>
              <a:rPr lang="uk-UA" sz="2400">
                <a:solidFill>
                  <a:srgbClr val="B80000"/>
                </a:solidFill>
                <a:latin typeface="Montserrat Black"/>
                <a:ea typeface="Montserrat Black"/>
                <a:cs typeface="Montserrat Black"/>
                <a:sym typeface="Montserrat Black"/>
              </a:rPr>
              <a:t>Хто автор, коли пише машина: правова рамка</a:t>
            </a:r>
            <a:endParaRPr lang="uk-UA" sz="1400">
              <a:solidFill>
                <a:srgbClr val="5A524D"/>
              </a:solidFill>
              <a:latin typeface="Montserrat Medium"/>
              <a:ea typeface="Montserrat Medium"/>
              <a:cs typeface="Montserrat Medium"/>
              <a:sym typeface="Montserrat Medium"/>
            </a:endParaRPr>
          </a:p>
        </p:txBody>
      </p:sp>
      <p:sp>
        <p:nvSpPr>
          <p:cNvPr id="457" name="Shape 456"/>
          <p:cNvSpPr/>
          <p:nvPr/>
        </p:nvSpPr>
        <p:spPr>
          <a:xfrm>
            <a:off x="548640" y="1874520"/>
            <a:ext cx="3593592" cy="3291840"/>
          </a:xfrm>
          <a:prstGeom prst="roundRect">
            <a:avLst>
              <a:gd name="adj" fmla="val 5000"/>
            </a:avLst>
          </a:prstGeom>
          <a:solidFill>
            <a:srgbClr val="FBEAE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459" name="Picture 458"/>
          <p:cNvPicPr preferRelativeResize="0"/>
          <p:nvPr/>
        </p:nvPicPr>
        <p:blipFill>
          <a:blip r:embed="rId4"/>
          <a:stretch>
            <a:fillRect/>
          </a:stretch>
        </p:blipFill>
        <p:spPr>
          <a:xfrm>
            <a:off x="731520" y="2039112"/>
            <a:ext cx="384048" cy="384048"/>
          </a:xfrm>
          <a:prstGeom prst="rect">
            <a:avLst/>
          </a:prstGeom>
          <a:noFill/>
          <a:ln>
            <a:noFill/>
          </a:ln>
        </p:spPr>
      </p:pic>
      <p:sp>
        <p:nvSpPr>
          <p:cNvPr id="461" name="TextBox 460"/>
          <p:cNvSpPr txBox="1"/>
          <p:nvPr/>
        </p:nvSpPr>
        <p:spPr>
          <a:xfrm>
            <a:off x="1188720" y="1984248"/>
            <a:ext cx="2816352" cy="548640"/>
          </a:xfrm>
          <a:prstGeom prst="rect">
            <a:avLst/>
          </a:prstGeom>
          <a:noFill/>
          <a:ln>
            <a:noFill/>
          </a:ln>
        </p:spPr>
        <p:txBody>
          <a:bodyPr spcFirstLastPara="1" wrap="square" lIns="45720" tIns="45720" rIns="45720" bIns="45720" anchor="ctr" anchorCtr="0">
            <a:noAutofit/>
          </a:bodyPr>
          <a:lstStyle/>
          <a:p>
            <a:pPr marL="0" lvl="0" indent="0" algn="l" rtl="0">
              <a:lnSpc>
                <a:spcPct val="92000"/>
              </a:lnSpc>
              <a:spcBef>
                <a:spcPts val="0"/>
              </a:spcBef>
              <a:spcAft>
                <a:spcPts val="0"/>
              </a:spcAft>
              <a:buNone/>
            </a:pPr>
            <a:r>
              <a:rPr lang="uk-UA" sz="1150">
                <a:solidFill>
                  <a:srgbClr val="B80000"/>
                </a:solidFill>
                <a:latin typeface="Montserrat ExtraBold"/>
                <a:ea typeface="Montserrat ExtraBold"/>
                <a:cs typeface="Montserrat ExtraBold"/>
                <a:sym typeface="Montserrat ExtraBold"/>
              </a:rPr>
              <a:t>Закон № 4742-IX і акти КНУ</a:t>
            </a:r>
            <a:endParaRPr lang="uk-UA" sz="1400">
              <a:solidFill>
                <a:srgbClr val="5A524D"/>
              </a:solidFill>
              <a:latin typeface="Montserrat Medium"/>
              <a:ea typeface="Montserrat Medium"/>
              <a:cs typeface="Montserrat Medium"/>
              <a:sym typeface="Montserrat Medium"/>
            </a:endParaRPr>
          </a:p>
        </p:txBody>
      </p:sp>
      <p:sp>
        <p:nvSpPr>
          <p:cNvPr id="463" name="TextBox 462"/>
          <p:cNvSpPr txBox="1"/>
          <p:nvPr/>
        </p:nvSpPr>
        <p:spPr>
          <a:xfrm>
            <a:off x="713232" y="2606040"/>
            <a:ext cx="3264408" cy="2514600"/>
          </a:xfrm>
          <a:prstGeom prst="rect">
            <a:avLst/>
          </a:prstGeom>
          <a:noFill/>
          <a:ln>
            <a:noFill/>
          </a:ln>
        </p:spPr>
        <p:txBody>
          <a:bodyPr spcFirstLastPara="1" wrap="square" lIns="45720" tIns="45720" rIns="45720" bIns="45720" anchor="t" anchorCtr="0">
            <a:noAutofit/>
          </a:bodyPr>
          <a:lstStyle/>
          <a:p>
            <a:pPr marL="201168" lvl="0" indent="-201168" algn="l" rtl="0">
              <a:lnSpc>
                <a:spcPct val="100000"/>
              </a:lnSpc>
              <a:spcBef>
                <a:spcPts val="0"/>
              </a:spcBef>
              <a:spcAft>
                <a:spcPts val="300"/>
              </a:spcAft>
              <a:buClr>
                <a:srgbClr val="B80000"/>
              </a:buClr>
              <a:buFont typeface="Arial"/>
              <a:buChar char="•"/>
            </a:pPr>
            <a:r>
              <a:rPr lang="uk-UA" sz="1000">
                <a:solidFill>
                  <a:srgbClr val="5A524D"/>
                </a:solidFill>
                <a:latin typeface="Montserrat Medium"/>
                <a:ea typeface="Montserrat Medium"/>
                <a:cs typeface="Montserrat Medium"/>
                <a:sym typeface="Montserrat Medium"/>
              </a:rPr>
              <a:t>ч. 4 ст. 8: якщо у творі використано об’єкт, згенерований ШІ, автор зобов’язаний повідомити про це, зазначивши методику генерування та/або посилання на програму</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100000"/>
              </a:lnSpc>
              <a:spcBef>
                <a:spcPts val="0"/>
              </a:spcBef>
              <a:spcAft>
                <a:spcPts val="300"/>
              </a:spcAft>
              <a:buClr>
                <a:srgbClr val="B80000"/>
              </a:buClr>
              <a:buFont typeface="Arial"/>
              <a:buChar char="•"/>
            </a:pPr>
            <a:r>
              <a:rPr lang="uk-UA" sz="1000">
                <a:solidFill>
                  <a:srgbClr val="5A524D"/>
                </a:solidFill>
                <a:latin typeface="Montserrat Medium"/>
                <a:ea typeface="Montserrat Medium"/>
                <a:cs typeface="Montserrat Medium"/>
                <a:sym typeface="Montserrat Medium"/>
              </a:rPr>
              <a:t>ст. 29: оприлюднення згенерованого як власного без зазначення — вид порушення; пп. 7 п. 5.4 Положення КНУ про систему АД</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100000"/>
              </a:lnSpc>
              <a:spcBef>
                <a:spcPts val="0"/>
              </a:spcBef>
              <a:spcAft>
                <a:spcPts val="300"/>
              </a:spcAft>
              <a:buClr>
                <a:srgbClr val="B80000"/>
              </a:buClr>
              <a:buFont typeface="Arial"/>
              <a:buChar char="•"/>
            </a:pPr>
            <a:r>
              <a:rPr lang="uk-UA" sz="1000">
                <a:solidFill>
                  <a:srgbClr val="5A524D"/>
                </a:solidFill>
                <a:latin typeface="Montserrat Medium"/>
                <a:ea typeface="Montserrat Medium"/>
                <a:cs typeface="Montserrat Medium"/>
                <a:sym typeface="Montserrat Medium"/>
              </a:rPr>
              <a:t>Положення КНУ про використання ШІ при реалізації освітніх програм: три рівні дозволу, обов’язкове декларування на рівнях 2–3, рівень 1 за замовчуванням</a:t>
            </a:r>
            <a:endParaRPr lang="uk-UA" sz="1400">
              <a:solidFill>
                <a:srgbClr val="5A524D"/>
              </a:solidFill>
              <a:latin typeface="Montserrat Medium"/>
              <a:ea typeface="Montserrat Medium"/>
              <a:cs typeface="Montserrat Medium"/>
              <a:sym typeface="Montserrat Medium"/>
            </a:endParaRPr>
          </a:p>
        </p:txBody>
      </p:sp>
      <p:sp>
        <p:nvSpPr>
          <p:cNvPr id="465" name="Shape 464"/>
          <p:cNvSpPr/>
          <p:nvPr/>
        </p:nvSpPr>
        <p:spPr>
          <a:xfrm>
            <a:off x="4297680" y="1874520"/>
            <a:ext cx="3593592" cy="3291840"/>
          </a:xfrm>
          <a:prstGeom prst="roundRect">
            <a:avLst>
              <a:gd name="adj" fmla="val 5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467" name="Picture 466"/>
          <p:cNvPicPr preferRelativeResize="0"/>
          <p:nvPr/>
        </p:nvPicPr>
        <p:blipFill>
          <a:blip r:embed="rId5"/>
          <a:stretch>
            <a:fillRect/>
          </a:stretch>
        </p:blipFill>
        <p:spPr>
          <a:xfrm>
            <a:off x="4480560" y="2039112"/>
            <a:ext cx="384048" cy="384048"/>
          </a:xfrm>
          <a:prstGeom prst="rect">
            <a:avLst/>
          </a:prstGeom>
          <a:noFill/>
          <a:ln>
            <a:noFill/>
          </a:ln>
        </p:spPr>
      </p:pic>
      <p:sp>
        <p:nvSpPr>
          <p:cNvPr id="469" name="TextBox 468"/>
          <p:cNvSpPr txBox="1"/>
          <p:nvPr/>
        </p:nvSpPr>
        <p:spPr>
          <a:xfrm>
            <a:off x="4937760" y="1984248"/>
            <a:ext cx="2816352" cy="548640"/>
          </a:xfrm>
          <a:prstGeom prst="rect">
            <a:avLst/>
          </a:prstGeom>
          <a:noFill/>
          <a:ln>
            <a:noFill/>
          </a:ln>
        </p:spPr>
        <p:txBody>
          <a:bodyPr spcFirstLastPara="1" wrap="square" lIns="45720" tIns="45720" rIns="45720" bIns="45720" anchor="ctr" anchorCtr="0">
            <a:noAutofit/>
          </a:bodyPr>
          <a:lstStyle/>
          <a:p>
            <a:pPr marL="0" lvl="0" indent="0" algn="l" rtl="0">
              <a:lnSpc>
                <a:spcPct val="92000"/>
              </a:lnSpc>
              <a:spcBef>
                <a:spcPts val="0"/>
              </a:spcBef>
              <a:spcAft>
                <a:spcPts val="0"/>
              </a:spcAft>
              <a:buNone/>
            </a:pPr>
            <a:r>
              <a:rPr lang="uk-UA" sz="1150">
                <a:solidFill>
                  <a:srgbClr val="7A1F1F"/>
                </a:solidFill>
                <a:latin typeface="Montserrat ExtraBold"/>
                <a:ea typeface="Montserrat ExtraBold"/>
                <a:cs typeface="Montserrat ExtraBold"/>
                <a:sym typeface="Montserrat ExtraBold"/>
              </a:rPr>
              <a:t>Закон «Про авторське право і суміжні права» № 2811-IX</a:t>
            </a:r>
            <a:endParaRPr lang="uk-UA" sz="1400">
              <a:solidFill>
                <a:srgbClr val="5A524D"/>
              </a:solidFill>
              <a:latin typeface="Montserrat Medium"/>
              <a:ea typeface="Montserrat Medium"/>
              <a:cs typeface="Montserrat Medium"/>
              <a:sym typeface="Montserrat Medium"/>
            </a:endParaRPr>
          </a:p>
        </p:txBody>
      </p:sp>
      <p:sp>
        <p:nvSpPr>
          <p:cNvPr id="471" name="TextBox 470"/>
          <p:cNvSpPr txBox="1"/>
          <p:nvPr/>
        </p:nvSpPr>
        <p:spPr>
          <a:xfrm>
            <a:off x="4462272" y="2606040"/>
            <a:ext cx="3264408" cy="2514600"/>
          </a:xfrm>
          <a:prstGeom prst="rect">
            <a:avLst/>
          </a:prstGeom>
          <a:noFill/>
          <a:ln>
            <a:noFill/>
          </a:ln>
        </p:spPr>
        <p:txBody>
          <a:bodyPr spcFirstLastPara="1" wrap="square" lIns="45720" tIns="45720" rIns="45720" bIns="45720" anchor="t" anchorCtr="0">
            <a:noAutofit/>
          </a:bodyPr>
          <a:lstStyle/>
          <a:p>
            <a:pPr marL="201168" lvl="0" indent="-201168" algn="l" rtl="0">
              <a:lnSpc>
                <a:spcPct val="100000"/>
              </a:lnSpc>
              <a:spcBef>
                <a:spcPts val="0"/>
              </a:spcBef>
              <a:spcAft>
                <a:spcPts val="300"/>
              </a:spcAft>
              <a:buClr>
                <a:srgbClr val="7A1F1F"/>
              </a:buClr>
              <a:buFont typeface="Arial"/>
              <a:buChar char="•"/>
            </a:pPr>
            <a:r>
              <a:rPr lang="uk-UA" sz="1000">
                <a:solidFill>
                  <a:srgbClr val="5A524D"/>
                </a:solidFill>
                <a:latin typeface="Montserrat Medium"/>
                <a:ea typeface="Montserrat Medium"/>
                <a:cs typeface="Montserrat Medium"/>
                <a:sym typeface="Montserrat Medium"/>
              </a:rPr>
              <a:t>автор — лише фізична особа; об’єкт, згенерований комп’ютерною програмою без творчого внеску людини, не є твором</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100000"/>
              </a:lnSpc>
              <a:spcBef>
                <a:spcPts val="0"/>
              </a:spcBef>
              <a:spcAft>
                <a:spcPts val="300"/>
              </a:spcAft>
              <a:buClr>
                <a:srgbClr val="7A1F1F"/>
              </a:buClr>
              <a:buFont typeface="Arial"/>
              <a:buChar char="•"/>
            </a:pPr>
            <a:r>
              <a:rPr lang="uk-UA" sz="1000">
                <a:solidFill>
                  <a:srgbClr val="5A524D"/>
                </a:solidFill>
                <a:latin typeface="Montserrat Medium"/>
                <a:ea typeface="Montserrat Medium"/>
                <a:cs typeface="Montserrat Medium"/>
                <a:sym typeface="Montserrat Medium"/>
              </a:rPr>
              <a:t>ст. 33: такий об’єкт може охоронятися правом особливого роду (sui generis) — 25 років, без особистих немайнових прав</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100000"/>
              </a:lnSpc>
              <a:spcBef>
                <a:spcPts val="0"/>
              </a:spcBef>
              <a:spcAft>
                <a:spcPts val="300"/>
              </a:spcAft>
              <a:buClr>
                <a:srgbClr val="7A1F1F"/>
              </a:buClr>
              <a:buFont typeface="Arial"/>
              <a:buChar char="•"/>
            </a:pPr>
            <a:r>
              <a:rPr lang="uk-UA" sz="1000">
                <a:solidFill>
                  <a:srgbClr val="5A524D"/>
                </a:solidFill>
                <a:latin typeface="Montserrat Medium"/>
                <a:ea typeface="Montserrat Medium"/>
                <a:cs typeface="Montserrat Medium"/>
                <a:sym typeface="Montserrat Medium"/>
              </a:rPr>
              <a:t>ШІ не може бути автором чи співавтором академічного твору</a:t>
            </a:r>
            <a:endParaRPr lang="uk-UA" sz="1400">
              <a:solidFill>
                <a:srgbClr val="5A524D"/>
              </a:solidFill>
              <a:latin typeface="Montserrat Medium"/>
              <a:ea typeface="Montserrat Medium"/>
              <a:cs typeface="Montserrat Medium"/>
              <a:sym typeface="Montserrat Medium"/>
            </a:endParaRPr>
          </a:p>
        </p:txBody>
      </p:sp>
      <p:sp>
        <p:nvSpPr>
          <p:cNvPr id="473" name="Shape 472"/>
          <p:cNvSpPr/>
          <p:nvPr/>
        </p:nvSpPr>
        <p:spPr>
          <a:xfrm>
            <a:off x="8046720" y="1874520"/>
            <a:ext cx="3593592" cy="3291840"/>
          </a:xfrm>
          <a:prstGeom prst="roundRect">
            <a:avLst>
              <a:gd name="adj" fmla="val 5000"/>
            </a:avLst>
          </a:prstGeom>
          <a:solidFill>
            <a:srgbClr val="F6ECD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475" name="Picture 474"/>
          <p:cNvPicPr preferRelativeResize="0"/>
          <p:nvPr/>
        </p:nvPicPr>
        <p:blipFill>
          <a:blip r:embed="rId6"/>
          <a:stretch>
            <a:fillRect/>
          </a:stretch>
        </p:blipFill>
        <p:spPr>
          <a:xfrm>
            <a:off x="8229600" y="2039112"/>
            <a:ext cx="384048" cy="384048"/>
          </a:xfrm>
          <a:prstGeom prst="rect">
            <a:avLst/>
          </a:prstGeom>
          <a:noFill/>
          <a:ln>
            <a:noFill/>
          </a:ln>
        </p:spPr>
      </p:pic>
      <p:sp>
        <p:nvSpPr>
          <p:cNvPr id="477" name="TextBox 476"/>
          <p:cNvSpPr txBox="1"/>
          <p:nvPr/>
        </p:nvSpPr>
        <p:spPr>
          <a:xfrm>
            <a:off x="8686800" y="1984248"/>
            <a:ext cx="2816352" cy="548640"/>
          </a:xfrm>
          <a:prstGeom prst="rect">
            <a:avLst/>
          </a:prstGeom>
          <a:noFill/>
          <a:ln>
            <a:noFill/>
          </a:ln>
        </p:spPr>
        <p:txBody>
          <a:bodyPr spcFirstLastPara="1" wrap="square" lIns="45720" tIns="45720" rIns="45720" bIns="45720" anchor="ctr" anchorCtr="0">
            <a:noAutofit/>
          </a:bodyPr>
          <a:lstStyle/>
          <a:p>
            <a:pPr marL="0" lvl="0" indent="0" algn="l" rtl="0">
              <a:lnSpc>
                <a:spcPct val="92000"/>
              </a:lnSpc>
              <a:spcBef>
                <a:spcPts val="0"/>
              </a:spcBef>
              <a:spcAft>
                <a:spcPts val="0"/>
              </a:spcAft>
              <a:buNone/>
            </a:pPr>
            <a:r>
              <a:rPr lang="uk-UA" sz="1150">
                <a:solidFill>
                  <a:srgbClr val="A86F1C"/>
                </a:solidFill>
                <a:latin typeface="Montserrat ExtraBold"/>
                <a:ea typeface="Montserrat ExtraBold"/>
                <a:cs typeface="Montserrat ExtraBold"/>
                <a:sym typeface="Montserrat ExtraBold"/>
              </a:rPr>
              <a:t>Міжнародні орієнтири</a:t>
            </a:r>
            <a:endParaRPr lang="uk-UA" sz="1400">
              <a:solidFill>
                <a:srgbClr val="5A524D"/>
              </a:solidFill>
              <a:latin typeface="Montserrat Medium"/>
              <a:ea typeface="Montserrat Medium"/>
              <a:cs typeface="Montserrat Medium"/>
              <a:sym typeface="Montserrat Medium"/>
            </a:endParaRPr>
          </a:p>
        </p:txBody>
      </p:sp>
      <p:sp>
        <p:nvSpPr>
          <p:cNvPr id="479" name="TextBox 478"/>
          <p:cNvSpPr txBox="1"/>
          <p:nvPr/>
        </p:nvSpPr>
        <p:spPr>
          <a:xfrm>
            <a:off x="8211312" y="2606040"/>
            <a:ext cx="3264408" cy="2514600"/>
          </a:xfrm>
          <a:prstGeom prst="rect">
            <a:avLst/>
          </a:prstGeom>
          <a:noFill/>
          <a:ln>
            <a:noFill/>
          </a:ln>
        </p:spPr>
        <p:txBody>
          <a:bodyPr spcFirstLastPara="1" wrap="square" lIns="45720" tIns="45720" rIns="45720" bIns="45720" anchor="t" anchorCtr="0">
            <a:noAutofit/>
          </a:bodyPr>
          <a:lstStyle/>
          <a:p>
            <a:pPr marL="201168" lvl="0" indent="-201168" algn="l" rtl="0">
              <a:lnSpc>
                <a:spcPct val="100000"/>
              </a:lnSpc>
              <a:spcBef>
                <a:spcPts val="0"/>
              </a:spcBef>
              <a:spcAft>
                <a:spcPts val="300"/>
              </a:spcAft>
              <a:buClr>
                <a:srgbClr val="A86F1C"/>
              </a:buClr>
              <a:buFont typeface="Arial"/>
              <a:buChar char="•"/>
            </a:pPr>
            <a:r>
              <a:rPr lang="uk-UA" sz="1000">
                <a:solidFill>
                  <a:srgbClr val="5A524D"/>
                </a:solidFill>
                <a:latin typeface="Montserrat Medium"/>
                <a:ea typeface="Montserrat Medium"/>
                <a:cs typeface="Montserrat Medium"/>
                <a:sym typeface="Montserrat Medium"/>
              </a:rPr>
              <a:t>ЮНЕСКО (2021, 2023): людський нагляд, прозорість, підзвітність; переосмислити завдання замість ставки на детектори</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100000"/>
              </a:lnSpc>
              <a:spcBef>
                <a:spcPts val="0"/>
              </a:spcBef>
              <a:spcAft>
                <a:spcPts val="300"/>
              </a:spcAft>
              <a:buClr>
                <a:srgbClr val="A86F1C"/>
              </a:buClr>
              <a:buFont typeface="Arial"/>
              <a:buChar char="•"/>
            </a:pPr>
            <a:r>
              <a:rPr lang="uk-UA" sz="1000">
                <a:solidFill>
                  <a:srgbClr val="5A524D"/>
                </a:solidFill>
                <a:latin typeface="Montserrat Medium"/>
                <a:ea typeface="Montserrat Medium"/>
                <a:cs typeface="Montserrat Medium"/>
                <a:sym typeface="Montserrat Medium"/>
              </a:rPr>
              <a:t>ОЕСР (2019/2024): прозорість, пояснюваність, підзвітність; Digital Education Outlook 2026 — ризик «метакогнітивних лінощів»</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100000"/>
              </a:lnSpc>
              <a:spcBef>
                <a:spcPts val="0"/>
              </a:spcBef>
              <a:spcAft>
                <a:spcPts val="300"/>
              </a:spcAft>
              <a:buClr>
                <a:srgbClr val="A86F1C"/>
              </a:buClr>
              <a:buFont typeface="Arial"/>
              <a:buChar char="•"/>
            </a:pPr>
            <a:r>
              <a:rPr lang="uk-UA" sz="1000">
                <a:solidFill>
                  <a:srgbClr val="5A524D"/>
                </a:solidFill>
                <a:latin typeface="Montserrat Medium"/>
                <a:ea typeface="Montserrat Medium"/>
                <a:cs typeface="Montserrat Medium"/>
                <a:sym typeface="Montserrat Medium"/>
              </a:rPr>
              <a:t>ВОІВ (2024): система інтелектуальної власності створена для людської творчості; промпт сам по собі — не авторство</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100000"/>
              </a:lnSpc>
              <a:spcBef>
                <a:spcPts val="0"/>
              </a:spcBef>
              <a:spcAft>
                <a:spcPts val="300"/>
              </a:spcAft>
              <a:buClr>
                <a:srgbClr val="A86F1C"/>
              </a:buClr>
              <a:buFont typeface="Arial"/>
              <a:buChar char="•"/>
            </a:pPr>
            <a:r>
              <a:rPr lang="uk-UA" sz="1000">
                <a:solidFill>
                  <a:srgbClr val="5A524D"/>
                </a:solidFill>
                <a:latin typeface="Montserrat Medium"/>
                <a:ea typeface="Montserrat Medium"/>
                <a:cs typeface="Montserrat Medium"/>
                <a:sym typeface="Montserrat Medium"/>
              </a:rPr>
              <a:t>Європейська комісія (Living guidelines, 2024–2026), COPE (2023), МОН і Мінцифри (2025): ШІ — не автор; суттєве використання розкривається; формати завдань — змінювати, а не забороняти</a:t>
            </a:r>
            <a:endParaRPr lang="uk-UA" sz="1400">
              <a:solidFill>
                <a:srgbClr val="5A524D"/>
              </a:solidFill>
              <a:latin typeface="Montserrat Medium"/>
              <a:ea typeface="Montserrat Medium"/>
              <a:cs typeface="Montserrat Medium"/>
              <a:sym typeface="Montserrat Medium"/>
            </a:endParaRPr>
          </a:p>
        </p:txBody>
      </p:sp>
      <p:sp>
        <p:nvSpPr>
          <p:cNvPr id="481" name="Shape 480"/>
          <p:cNvSpPr/>
          <p:nvPr/>
        </p:nvSpPr>
        <p:spPr>
          <a:xfrm>
            <a:off x="548640" y="5257800"/>
            <a:ext cx="11091672" cy="777240"/>
          </a:xfrm>
          <a:prstGeom prst="roundRect">
            <a:avLst>
              <a:gd name="adj" fmla="val 6000"/>
            </a:avLst>
          </a:prstGeom>
          <a:solidFill>
            <a:srgbClr val="F1E6D8"/>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483" name="Picture 482"/>
          <p:cNvPicPr preferRelativeResize="0"/>
          <p:nvPr/>
        </p:nvPicPr>
        <p:blipFill>
          <a:blip r:embed="rId7"/>
          <a:stretch>
            <a:fillRect/>
          </a:stretch>
        </p:blipFill>
        <p:spPr>
          <a:xfrm>
            <a:off x="731520" y="5458968"/>
            <a:ext cx="365760" cy="365760"/>
          </a:xfrm>
          <a:prstGeom prst="rect">
            <a:avLst/>
          </a:prstGeom>
          <a:noFill/>
          <a:ln>
            <a:noFill/>
          </a:ln>
        </p:spPr>
      </p:pic>
      <p:sp>
        <p:nvSpPr>
          <p:cNvPr id="485" name="TextBox 484"/>
          <p:cNvSpPr txBox="1"/>
          <p:nvPr/>
        </p:nvSpPr>
        <p:spPr>
          <a:xfrm>
            <a:off x="1188720" y="5257800"/>
            <a:ext cx="10332720" cy="777240"/>
          </a:xfrm>
          <a:prstGeom prst="rect">
            <a:avLst/>
          </a:prstGeom>
          <a:noFill/>
          <a:ln>
            <a:noFill/>
          </a:ln>
        </p:spPr>
        <p:txBody>
          <a:bodyPr spcFirstLastPara="1" wrap="square" lIns="45720" tIns="45720" rIns="45720" bIns="45720" anchor="ctr" anchorCtr="0">
            <a:noAutofit/>
          </a:bodyPr>
          <a:lstStyle/>
          <a:p>
            <a:pPr marL="0" lvl="0" indent="0" algn="l" rtl="0">
              <a:lnSpc>
                <a:spcPct val="98000"/>
              </a:lnSpc>
              <a:spcBef>
                <a:spcPts val="0"/>
              </a:spcBef>
              <a:spcAft>
                <a:spcPts val="400"/>
              </a:spcAft>
              <a:buNone/>
            </a:pPr>
            <a:r>
              <a:rPr lang="uk-UA" sz="1100">
                <a:solidFill>
                  <a:srgbClr val="7A1F1F"/>
                </a:solidFill>
                <a:latin typeface="Montserrat ExtraBold"/>
                <a:ea typeface="Montserrat ExtraBold"/>
                <a:cs typeface="Montserrat ExtraBold"/>
                <a:sym typeface="Montserrat ExtraBold"/>
              </a:rPr>
              <a:t>Висновок: </a:t>
            </a:r>
            <a:r>
              <a:rPr lang="uk-UA" sz="1100">
                <a:solidFill>
                  <a:srgbClr val="2B2422"/>
                </a:solidFill>
                <a:latin typeface="Montserrat Medium"/>
                <a:ea typeface="Montserrat Medium"/>
                <a:cs typeface="Montserrat Medium"/>
                <a:sym typeface="Montserrat Medium"/>
              </a:rPr>
              <a:t>авторське право і доброчесність — різні режими. Згенерований текст може не порушувати нічиїх авторських прав, але </a:t>
            </a:r>
            <a:r>
              <a:rPr lang="uk-UA" sz="1100">
                <a:solidFill>
                  <a:srgbClr val="2B2422"/>
                </a:solidFill>
                <a:latin typeface="Montserrat ExtraBold"/>
                <a:ea typeface="Montserrat ExtraBold"/>
                <a:cs typeface="Montserrat ExtraBold"/>
                <a:sym typeface="Montserrat ExtraBold"/>
              </a:rPr>
              <a:t>подання його як власного — порушення доброчесності (ст. 29)</a:t>
            </a:r>
            <a:r>
              <a:rPr lang="uk-UA" sz="1100">
                <a:solidFill>
                  <a:srgbClr val="2B2422"/>
                </a:solidFill>
                <a:latin typeface="Montserrat Medium"/>
                <a:ea typeface="Montserrat Medium"/>
                <a:cs typeface="Montserrat Medium"/>
                <a:sym typeface="Montserrat Medium"/>
              </a:rPr>
              <a:t>. Жоден акт не забороняє ШІ як інструмент; у КНУ межу визначає рівень у робочій програмі (п. 3.2 Положення про ШІ).</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
        <p:cNvGrpSpPr/>
        <p:nvPr/>
      </p:nvGrpSpPr>
      <p:grpSpPr>
        <a:xfrm>
          <a:off x="0" y="0"/>
          <a:ext cx="0" cy="0"/>
          <a:chOff x="0" y="0"/>
          <a:chExt cx="0" cy="0"/>
        </a:xfrm>
      </p:grpSpPr>
      <p:sp>
        <p:nvSpPr>
          <p:cNvPr id="486" name="Title"/>
          <p:cNvSpPr txBox="1"/>
          <p:nvPr/>
        </p:nvSpPr>
        <p:spPr>
          <a:xfrm>
            <a:off x="548640" y="868680"/>
            <a:ext cx="11064240" cy="1143000"/>
          </a:xfrm>
          <a:prstGeom prst="rect">
            <a:avLst/>
          </a:prstGeom>
          <a:noFill/>
          <a:ln>
            <a:noFill/>
          </a:ln>
        </p:spPr>
        <p:txBody>
          <a:bodyPr spcFirstLastPara="1" wrap="square" lIns="45720" tIns="45720" rIns="45720" bIns="45720" anchor="t" anchorCtr="0">
            <a:noAutofit/>
          </a:bodyPr>
          <a:lstStyle/>
          <a:p>
            <a:pPr marL="0" lvl="0" indent="0" algn="l" rtl="0">
              <a:lnSpc>
                <a:spcPct val="90000"/>
              </a:lnSpc>
              <a:spcBef>
                <a:spcPts val="0"/>
              </a:spcBef>
              <a:spcAft>
                <a:spcPts val="0"/>
              </a:spcAft>
              <a:buNone/>
            </a:pPr>
            <a:r>
              <a:rPr lang="uk-UA" sz="2400">
                <a:solidFill>
                  <a:srgbClr val="B80000"/>
                </a:solidFill>
                <a:latin typeface="Montserrat Black"/>
                <a:ea typeface="Montserrat Black"/>
                <a:cs typeface="Montserrat Black"/>
                <a:sym typeface="Montserrat Black"/>
              </a:rPr>
              <a:t>Три рівні дозволу на генеративний ШІ в КНУ</a:t>
            </a:r>
            <a:br>
              <a:rPr lang="uk-UA" sz="1600">
                <a:solidFill>
                  <a:srgbClr val="2B2422"/>
                </a:solidFill>
                <a:latin typeface="Montserrat Black"/>
                <a:ea typeface="Montserrat Black"/>
                <a:cs typeface="Montserrat Black"/>
                <a:sym typeface="Montserrat Black"/>
              </a:rPr>
            </a:br>
            <a:r>
              <a:rPr lang="uk-UA" sz="1600">
                <a:solidFill>
                  <a:srgbClr val="2B2422"/>
                </a:solidFill>
                <a:latin typeface="Montserrat Black"/>
                <a:ea typeface="Montserrat Black"/>
                <a:cs typeface="Montserrat Black"/>
                <a:sym typeface="Montserrat Black"/>
              </a:rPr>
              <a:t>п. 3.2 Положення про використання ШІ при реалізації освітніх програм</a:t>
            </a:r>
            <a:endParaRPr lang="uk-UA" sz="1400">
              <a:solidFill>
                <a:srgbClr val="5A524D"/>
              </a:solidFill>
              <a:latin typeface="Montserrat Medium"/>
              <a:ea typeface="Montserrat Medium"/>
              <a:cs typeface="Montserrat Medium"/>
              <a:sym typeface="Montserrat Medium"/>
            </a:endParaRPr>
          </a:p>
        </p:txBody>
      </p:sp>
      <p:sp>
        <p:nvSpPr>
          <p:cNvPr id="488" name="Shape 487"/>
          <p:cNvSpPr/>
          <p:nvPr/>
        </p:nvSpPr>
        <p:spPr>
          <a:xfrm>
            <a:off x="548640" y="1828800"/>
            <a:ext cx="3593592" cy="3584448"/>
          </a:xfrm>
          <a:prstGeom prst="roundRect">
            <a:avLst>
              <a:gd name="adj" fmla="val 5000"/>
            </a:avLst>
          </a:prstGeom>
          <a:solidFill>
            <a:srgbClr val="FBEAE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489" name="Number 1"/>
          <p:cNvSpPr/>
          <p:nvPr/>
        </p:nvSpPr>
        <p:spPr>
          <a:xfrm>
            <a:off x="731520" y="1984248"/>
            <a:ext cx="402336" cy="402336"/>
          </a:xfrm>
          <a:prstGeom prst="ellipse">
            <a:avLst/>
          </a:prstGeom>
          <a:solidFill>
            <a:srgbClr val="B80000"/>
          </a:solidFill>
          <a:ln>
            <a:noFill/>
          </a:ln>
        </p:spPr>
        <p:txBody>
          <a:bodyPr wrap="none" lIns="0" tIns="0" rIns="0" bIns="0" anchor="ctr" anchorCtr="0">
            <a:noAutofit/>
          </a:bodyPr>
          <a:lstStyle/>
          <a:p>
            <a:pPr marL="0" lvl="0" indent="0" algn="ctr" rtl="0">
              <a:lnSpc>
                <a:spcPct val="100000"/>
              </a:lnSpc>
              <a:spcBef>
                <a:spcPts val="0"/>
              </a:spcBef>
              <a:spcAft>
                <a:spcPts val="0"/>
              </a:spcAft>
              <a:buNone/>
            </a:pPr>
            <a:r>
              <a:rPr lang="uk-UA" sz="1400">
                <a:solidFill>
                  <a:srgbClr val="FFFFFF"/>
                </a:solidFill>
                <a:latin typeface="Montserrat ExtraBold"/>
                <a:ea typeface="Montserrat ExtraBold"/>
                <a:cs typeface="Montserrat ExtraBold"/>
                <a:sym typeface="Montserrat ExtraBold"/>
              </a:rPr>
              <a:t>1</a:t>
            </a:r>
            <a:endParaRPr lang="uk-UA" sz="1400">
              <a:solidFill>
                <a:srgbClr val="5A524D"/>
              </a:solidFill>
              <a:latin typeface="Montserrat Medium"/>
              <a:ea typeface="Montserrat Medium"/>
              <a:cs typeface="Montserrat Medium"/>
              <a:sym typeface="Montserrat Medium"/>
            </a:endParaRPr>
          </a:p>
        </p:txBody>
      </p:sp>
      <p:sp>
        <p:nvSpPr>
          <p:cNvPr id="491" name="TextBox 490"/>
          <p:cNvSpPr txBox="1"/>
          <p:nvPr/>
        </p:nvSpPr>
        <p:spPr>
          <a:xfrm>
            <a:off x="1225296" y="1938528"/>
            <a:ext cx="2770632" cy="502920"/>
          </a:xfrm>
          <a:prstGeom prst="rect">
            <a:avLst/>
          </a:prstGeom>
          <a:noFill/>
          <a:ln>
            <a:noFill/>
          </a:ln>
        </p:spPr>
        <p:txBody>
          <a:bodyPr spcFirstLastPara="1" wrap="square" lIns="45720" tIns="45720" rIns="45720" bIns="45720" anchor="ctr" anchorCtr="0">
            <a:noAutofit/>
          </a:bodyPr>
          <a:lstStyle/>
          <a:p>
            <a:pPr marL="0" lvl="0" indent="0" algn="l" rtl="0">
              <a:lnSpc>
                <a:spcPct val="92000"/>
              </a:lnSpc>
              <a:spcBef>
                <a:spcPts val="0"/>
              </a:spcBef>
              <a:spcAft>
                <a:spcPts val="0"/>
              </a:spcAft>
              <a:buNone/>
            </a:pPr>
            <a:r>
              <a:rPr lang="uk-UA" sz="1250">
                <a:solidFill>
                  <a:srgbClr val="B80000"/>
                </a:solidFill>
                <a:latin typeface="Montserrat ExtraBold"/>
                <a:ea typeface="Montserrat ExtraBold"/>
                <a:cs typeface="Montserrat ExtraBold"/>
                <a:sym typeface="Montserrat ExtraBold"/>
              </a:rPr>
              <a:t>Рівень 1: Повна заборона</a:t>
            </a:r>
            <a:endParaRPr lang="uk-UA" sz="1400">
              <a:solidFill>
                <a:srgbClr val="5A524D"/>
              </a:solidFill>
              <a:latin typeface="Montserrat Medium"/>
              <a:ea typeface="Montserrat Medium"/>
              <a:cs typeface="Montserrat Medium"/>
              <a:sym typeface="Montserrat Medium"/>
            </a:endParaRPr>
          </a:p>
        </p:txBody>
      </p:sp>
      <p:sp>
        <p:nvSpPr>
          <p:cNvPr id="493" name="TextBox 492"/>
          <p:cNvSpPr txBox="1"/>
          <p:nvPr/>
        </p:nvSpPr>
        <p:spPr>
          <a:xfrm>
            <a:off x="713232" y="2487168"/>
            <a:ext cx="3264408" cy="2852928"/>
          </a:xfrm>
          <a:prstGeom prst="rect">
            <a:avLst/>
          </a:prstGeom>
          <a:noFill/>
          <a:ln>
            <a:noFill/>
          </a:ln>
        </p:spPr>
        <p:txBody>
          <a:bodyPr spcFirstLastPara="1" wrap="square" lIns="45720" tIns="45720" rIns="45720" bIns="45720" anchor="t" anchorCtr="0">
            <a:noAutofit/>
          </a:bodyPr>
          <a:lstStyle/>
          <a:p>
            <a:pPr marL="0" lvl="0" indent="0" algn="l" rtl="0">
              <a:lnSpc>
                <a:spcPct val="95000"/>
              </a:lnSpc>
              <a:spcBef>
                <a:spcPts val="0"/>
              </a:spcBef>
              <a:spcAft>
                <a:spcPts val="500"/>
              </a:spcAft>
              <a:buNone/>
            </a:pPr>
            <a:r>
              <a:rPr lang="uk-UA" sz="1050">
                <a:solidFill>
                  <a:srgbClr val="2B2422"/>
                </a:solidFill>
                <a:latin typeface="Montserrat SemiBold"/>
                <a:ea typeface="Montserrat SemiBold"/>
                <a:cs typeface="Montserrat SemiBold"/>
                <a:sym typeface="Montserrat SemiBold"/>
              </a:rPr>
              <a:t>Мета: </a:t>
            </a:r>
            <a:r>
              <a:rPr lang="uk-UA" sz="1050">
                <a:solidFill>
                  <a:srgbClr val="2B2422"/>
                </a:solidFill>
                <a:latin typeface="Montserrat Medium"/>
                <a:ea typeface="Montserrat Medium"/>
                <a:cs typeface="Montserrat Medium"/>
                <a:sym typeface="Montserrat Medium"/>
              </a:rPr>
              <a:t>перевірка самостійних навичок мислення, аргументації та письма</a:t>
            </a:r>
            <a:endParaRPr lang="uk-UA" sz="1400">
              <a:solidFill>
                <a:srgbClr val="5A524D"/>
              </a:solidFill>
              <a:latin typeface="Montserrat Medium"/>
              <a:ea typeface="Montserrat Medium"/>
              <a:cs typeface="Montserrat Medium"/>
              <a:sym typeface="Montserrat Medium"/>
            </a:endParaRPr>
          </a:p>
          <a:p>
            <a:pPr marL="0" lvl="0" indent="0" algn="l" rtl="0">
              <a:lnSpc>
                <a:spcPct val="95000"/>
              </a:lnSpc>
              <a:spcBef>
                <a:spcPts val="0"/>
              </a:spcBef>
              <a:spcAft>
                <a:spcPts val="500"/>
              </a:spcAft>
              <a:buNone/>
            </a:pPr>
            <a:r>
              <a:rPr lang="uk-UA" sz="1050">
                <a:solidFill>
                  <a:srgbClr val="5F7A32"/>
                </a:solidFill>
                <a:latin typeface="Montserrat SemiBold"/>
                <a:ea typeface="Montserrat SemiBold"/>
                <a:cs typeface="Montserrat SemiBold"/>
                <a:sym typeface="Montserrat SemiBold"/>
              </a:rPr>
              <a:t>Дозволено: </a:t>
            </a:r>
            <a:r>
              <a:rPr lang="uk-UA" sz="1050">
                <a:solidFill>
                  <a:srgbClr val="2B2422"/>
                </a:solidFill>
                <a:latin typeface="Montserrat Medium"/>
                <a:ea typeface="Montserrat Medium"/>
                <a:cs typeface="Montserrat Medium"/>
                <a:sym typeface="Montserrat Medium"/>
              </a:rPr>
              <a:t>базова перевірка граматики й орфографії; переклад без генерації нового змісту — якщо це зазначено в робочій програмі</a:t>
            </a:r>
            <a:endParaRPr lang="uk-UA" sz="1400">
              <a:solidFill>
                <a:srgbClr val="5A524D"/>
              </a:solidFill>
              <a:latin typeface="Montserrat Medium"/>
              <a:ea typeface="Montserrat Medium"/>
              <a:cs typeface="Montserrat Medium"/>
              <a:sym typeface="Montserrat Medium"/>
            </a:endParaRPr>
          </a:p>
          <a:p>
            <a:pPr marL="0" lvl="0" indent="0" algn="l" rtl="0">
              <a:lnSpc>
                <a:spcPct val="95000"/>
              </a:lnSpc>
              <a:spcBef>
                <a:spcPts val="0"/>
              </a:spcBef>
              <a:spcAft>
                <a:spcPts val="500"/>
              </a:spcAft>
              <a:buNone/>
            </a:pPr>
            <a:r>
              <a:rPr lang="uk-UA" sz="1050">
                <a:solidFill>
                  <a:srgbClr val="B80000"/>
                </a:solidFill>
                <a:latin typeface="Montserrat SemiBold"/>
                <a:ea typeface="Montserrat SemiBold"/>
                <a:cs typeface="Montserrat SemiBold"/>
                <a:sym typeface="Montserrat SemiBold"/>
              </a:rPr>
              <a:t>Заборонено: </a:t>
            </a:r>
            <a:r>
              <a:rPr lang="uk-UA" sz="1050">
                <a:solidFill>
                  <a:srgbClr val="2B2422"/>
                </a:solidFill>
                <a:latin typeface="Montserrat Medium"/>
                <a:ea typeface="Montserrat Medium"/>
                <a:cs typeface="Montserrat Medium"/>
                <a:sym typeface="Montserrat Medium"/>
              </a:rPr>
              <a:t>будь-яке використання генеративного ШІ для оцінюваних завдань, зокрема інструментів із вебпошуком</a:t>
            </a:r>
            <a:endParaRPr lang="uk-UA" sz="1400">
              <a:solidFill>
                <a:srgbClr val="5A524D"/>
              </a:solidFill>
              <a:latin typeface="Montserrat Medium"/>
              <a:ea typeface="Montserrat Medium"/>
              <a:cs typeface="Montserrat Medium"/>
              <a:sym typeface="Montserrat Medium"/>
            </a:endParaRPr>
          </a:p>
          <a:p>
            <a:pPr marL="0" lvl="0" indent="0" algn="l" rtl="0">
              <a:lnSpc>
                <a:spcPct val="95000"/>
              </a:lnSpc>
              <a:spcBef>
                <a:spcPts val="0"/>
              </a:spcBef>
              <a:spcAft>
                <a:spcPts val="0"/>
              </a:spcAft>
              <a:buNone/>
            </a:pPr>
            <a:r>
              <a:rPr lang="uk-UA" sz="1050">
                <a:solidFill>
                  <a:srgbClr val="7A1F1F"/>
                </a:solidFill>
                <a:latin typeface="Montserrat SemiBold"/>
                <a:ea typeface="Montserrat SemiBold"/>
                <a:cs typeface="Montserrat SemiBold"/>
                <a:sym typeface="Montserrat SemiBold"/>
              </a:rPr>
              <a:t>діє за замовчуванням, якщо рівень не визначено (п. 6.1.3), зокрема для підсумкової атестації, якщо для неї не встановлено іншого рівня (п. 3.3)</a:t>
            </a:r>
            <a:endParaRPr lang="uk-UA" sz="1400">
              <a:solidFill>
                <a:srgbClr val="5A524D"/>
              </a:solidFill>
              <a:latin typeface="Montserrat Medium"/>
              <a:ea typeface="Montserrat Medium"/>
              <a:cs typeface="Montserrat Medium"/>
              <a:sym typeface="Montserrat Medium"/>
            </a:endParaRPr>
          </a:p>
        </p:txBody>
      </p:sp>
      <p:sp>
        <p:nvSpPr>
          <p:cNvPr id="495" name="Shape 494"/>
          <p:cNvSpPr/>
          <p:nvPr/>
        </p:nvSpPr>
        <p:spPr>
          <a:xfrm>
            <a:off x="4297680" y="1828800"/>
            <a:ext cx="3593592" cy="3584448"/>
          </a:xfrm>
          <a:prstGeom prst="roundRect">
            <a:avLst>
              <a:gd name="adj" fmla="val 5000"/>
            </a:avLst>
          </a:prstGeom>
          <a:solidFill>
            <a:srgbClr val="F6ECD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496" name="Number 2"/>
          <p:cNvSpPr/>
          <p:nvPr/>
        </p:nvSpPr>
        <p:spPr>
          <a:xfrm>
            <a:off x="4480560" y="1984248"/>
            <a:ext cx="402336" cy="402336"/>
          </a:xfrm>
          <a:prstGeom prst="ellipse">
            <a:avLst/>
          </a:prstGeom>
          <a:solidFill>
            <a:srgbClr val="C78A1E"/>
          </a:solidFill>
          <a:ln>
            <a:noFill/>
          </a:ln>
        </p:spPr>
        <p:txBody>
          <a:bodyPr wrap="none" lIns="0" tIns="0" rIns="0" bIns="0" anchor="ctr" anchorCtr="0">
            <a:noAutofit/>
          </a:bodyPr>
          <a:lstStyle/>
          <a:p>
            <a:pPr marL="0" lvl="0" indent="0" algn="ctr" rtl="0">
              <a:lnSpc>
                <a:spcPct val="100000"/>
              </a:lnSpc>
              <a:spcBef>
                <a:spcPts val="0"/>
              </a:spcBef>
              <a:spcAft>
                <a:spcPts val="0"/>
              </a:spcAft>
              <a:buNone/>
            </a:pPr>
            <a:r>
              <a:rPr lang="uk-UA" sz="1400">
                <a:solidFill>
                  <a:srgbClr val="FFFFFF"/>
                </a:solidFill>
                <a:latin typeface="Montserrat ExtraBold"/>
                <a:ea typeface="Montserrat ExtraBold"/>
                <a:cs typeface="Montserrat ExtraBold"/>
                <a:sym typeface="Montserrat ExtraBold"/>
              </a:rPr>
              <a:t>2</a:t>
            </a:r>
            <a:endParaRPr lang="uk-UA" sz="1400">
              <a:solidFill>
                <a:srgbClr val="5A524D"/>
              </a:solidFill>
              <a:latin typeface="Montserrat Medium"/>
              <a:ea typeface="Montserrat Medium"/>
              <a:cs typeface="Montserrat Medium"/>
              <a:sym typeface="Montserrat Medium"/>
            </a:endParaRPr>
          </a:p>
        </p:txBody>
      </p:sp>
      <p:sp>
        <p:nvSpPr>
          <p:cNvPr id="498" name="TextBox 497"/>
          <p:cNvSpPr txBox="1"/>
          <p:nvPr/>
        </p:nvSpPr>
        <p:spPr>
          <a:xfrm>
            <a:off x="4974336" y="1938528"/>
            <a:ext cx="2770632" cy="502920"/>
          </a:xfrm>
          <a:prstGeom prst="rect">
            <a:avLst/>
          </a:prstGeom>
          <a:noFill/>
          <a:ln>
            <a:noFill/>
          </a:ln>
        </p:spPr>
        <p:txBody>
          <a:bodyPr spcFirstLastPara="1" wrap="square" lIns="45720" tIns="45720" rIns="45720" bIns="45720" anchor="ctr" anchorCtr="0">
            <a:noAutofit/>
          </a:bodyPr>
          <a:lstStyle/>
          <a:p>
            <a:pPr marL="0" lvl="0" indent="0" algn="l" rtl="0">
              <a:lnSpc>
                <a:spcPct val="92000"/>
              </a:lnSpc>
              <a:spcBef>
                <a:spcPts val="0"/>
              </a:spcBef>
              <a:spcAft>
                <a:spcPts val="0"/>
              </a:spcAft>
              <a:buNone/>
            </a:pPr>
            <a:r>
              <a:rPr lang="uk-UA" sz="1250">
                <a:solidFill>
                  <a:srgbClr val="C78A1E"/>
                </a:solidFill>
                <a:latin typeface="Montserrat ExtraBold"/>
                <a:ea typeface="Montserrat ExtraBold"/>
                <a:cs typeface="Montserrat ExtraBold"/>
                <a:sym typeface="Montserrat ExtraBold"/>
              </a:rPr>
              <a:t>Рівень 2: Обмежено дозволене</a:t>
            </a:r>
            <a:endParaRPr lang="uk-UA" sz="1400">
              <a:solidFill>
                <a:srgbClr val="5A524D"/>
              </a:solidFill>
              <a:latin typeface="Montserrat Medium"/>
              <a:ea typeface="Montserrat Medium"/>
              <a:cs typeface="Montserrat Medium"/>
              <a:sym typeface="Montserrat Medium"/>
            </a:endParaRPr>
          </a:p>
        </p:txBody>
      </p:sp>
      <p:sp>
        <p:nvSpPr>
          <p:cNvPr id="500" name="TextBox 499"/>
          <p:cNvSpPr txBox="1"/>
          <p:nvPr/>
        </p:nvSpPr>
        <p:spPr>
          <a:xfrm>
            <a:off x="4462272" y="2487168"/>
            <a:ext cx="3264408" cy="2852928"/>
          </a:xfrm>
          <a:prstGeom prst="rect">
            <a:avLst/>
          </a:prstGeom>
          <a:noFill/>
          <a:ln>
            <a:noFill/>
          </a:ln>
        </p:spPr>
        <p:txBody>
          <a:bodyPr spcFirstLastPara="1" wrap="square" lIns="45720" tIns="45720" rIns="45720" bIns="45720" anchor="t" anchorCtr="0">
            <a:noAutofit/>
          </a:bodyPr>
          <a:lstStyle/>
          <a:p>
            <a:pPr marL="0" lvl="0" indent="0" algn="l" rtl="0">
              <a:lnSpc>
                <a:spcPct val="95000"/>
              </a:lnSpc>
              <a:spcBef>
                <a:spcPts val="0"/>
              </a:spcBef>
              <a:spcAft>
                <a:spcPts val="500"/>
              </a:spcAft>
              <a:buNone/>
            </a:pPr>
            <a:r>
              <a:rPr lang="uk-UA" sz="1050">
                <a:solidFill>
                  <a:srgbClr val="2B2422"/>
                </a:solidFill>
                <a:latin typeface="Montserrat SemiBold"/>
                <a:ea typeface="Montserrat SemiBold"/>
                <a:cs typeface="Montserrat SemiBold"/>
                <a:sym typeface="Montserrat SemiBold"/>
              </a:rPr>
              <a:t>Мета: </a:t>
            </a:r>
            <a:r>
              <a:rPr lang="uk-UA" sz="1050">
                <a:solidFill>
                  <a:srgbClr val="2B2422"/>
                </a:solidFill>
                <a:latin typeface="Montserrat Medium"/>
                <a:ea typeface="Montserrat Medium"/>
                <a:cs typeface="Montserrat Medium"/>
                <a:sym typeface="Montserrat Medium"/>
              </a:rPr>
              <a:t>сучасні інструменти за умови збереження самостійної інтелектуальної праці</a:t>
            </a:r>
            <a:endParaRPr lang="uk-UA" sz="1400">
              <a:solidFill>
                <a:srgbClr val="5A524D"/>
              </a:solidFill>
              <a:latin typeface="Montserrat Medium"/>
              <a:ea typeface="Montserrat Medium"/>
              <a:cs typeface="Montserrat Medium"/>
              <a:sym typeface="Montserrat Medium"/>
            </a:endParaRPr>
          </a:p>
          <a:p>
            <a:pPr marL="0" lvl="0" indent="0" algn="l" rtl="0">
              <a:lnSpc>
                <a:spcPct val="95000"/>
              </a:lnSpc>
              <a:spcBef>
                <a:spcPts val="0"/>
              </a:spcBef>
              <a:spcAft>
                <a:spcPts val="500"/>
              </a:spcAft>
              <a:buNone/>
            </a:pPr>
            <a:r>
              <a:rPr lang="uk-UA" sz="1050">
                <a:solidFill>
                  <a:srgbClr val="5F7A32"/>
                </a:solidFill>
                <a:latin typeface="Montserrat SemiBold"/>
                <a:ea typeface="Montserrat SemiBold"/>
                <a:cs typeface="Montserrat SemiBold"/>
                <a:sym typeface="Montserrat SemiBold"/>
              </a:rPr>
              <a:t>Дозволено: </a:t>
            </a:r>
            <a:r>
              <a:rPr lang="uk-UA" sz="1050">
                <a:solidFill>
                  <a:srgbClr val="2B2422"/>
                </a:solidFill>
                <a:latin typeface="Montserrat Medium"/>
                <a:ea typeface="Montserrat Medium"/>
                <a:cs typeface="Montserrat Medium"/>
                <a:sym typeface="Montserrat Medium"/>
              </a:rPr>
              <a:t>генерування ідей щодо напрямів, методів, структури, формулювань; перефразування та стилістичне вдосконалення власного тексту; пояснення й варіанти рішень — без прямого копіювання</a:t>
            </a:r>
            <a:endParaRPr lang="uk-UA" sz="1400">
              <a:solidFill>
                <a:srgbClr val="5A524D"/>
              </a:solidFill>
              <a:latin typeface="Montserrat Medium"/>
              <a:ea typeface="Montserrat Medium"/>
              <a:cs typeface="Montserrat Medium"/>
              <a:sym typeface="Montserrat Medium"/>
            </a:endParaRPr>
          </a:p>
          <a:p>
            <a:pPr marL="0" lvl="0" indent="0" algn="l" rtl="0">
              <a:lnSpc>
                <a:spcPct val="95000"/>
              </a:lnSpc>
              <a:spcBef>
                <a:spcPts val="0"/>
              </a:spcBef>
              <a:spcAft>
                <a:spcPts val="500"/>
              </a:spcAft>
              <a:buNone/>
            </a:pPr>
            <a:r>
              <a:rPr lang="uk-UA" sz="1050">
                <a:solidFill>
                  <a:srgbClr val="B80000"/>
                </a:solidFill>
                <a:latin typeface="Montserrat SemiBold"/>
                <a:ea typeface="Montserrat SemiBold"/>
                <a:cs typeface="Montserrat SemiBold"/>
                <a:sym typeface="Montserrat SemiBold"/>
              </a:rPr>
              <a:t>Заборонено: </a:t>
            </a:r>
            <a:r>
              <a:rPr lang="uk-UA" sz="1050">
                <a:solidFill>
                  <a:srgbClr val="2B2422"/>
                </a:solidFill>
                <a:latin typeface="Montserrat Medium"/>
                <a:ea typeface="Montserrat Medium"/>
                <a:cs typeface="Montserrat Medium"/>
                <a:sym typeface="Montserrat Medium"/>
              </a:rPr>
              <a:t>згенеровані фрагменти без критичної перевірки та авторської адаптації; передання персональних чи службових даних</a:t>
            </a:r>
            <a:endParaRPr lang="uk-UA" sz="1400">
              <a:solidFill>
                <a:srgbClr val="5A524D"/>
              </a:solidFill>
              <a:latin typeface="Montserrat Medium"/>
              <a:ea typeface="Montserrat Medium"/>
              <a:cs typeface="Montserrat Medium"/>
              <a:sym typeface="Montserrat Medium"/>
            </a:endParaRPr>
          </a:p>
          <a:p>
            <a:pPr marL="0" lvl="0" indent="0" algn="l" rtl="0">
              <a:lnSpc>
                <a:spcPct val="95000"/>
              </a:lnSpc>
              <a:spcBef>
                <a:spcPts val="0"/>
              </a:spcBef>
              <a:spcAft>
                <a:spcPts val="0"/>
              </a:spcAft>
              <a:buNone/>
            </a:pPr>
            <a:r>
              <a:rPr lang="uk-UA" sz="1050">
                <a:solidFill>
                  <a:srgbClr val="7A1F1F"/>
                </a:solidFill>
                <a:latin typeface="Montserrat SemiBold"/>
                <a:ea typeface="Montserrat SemiBold"/>
                <a:cs typeface="Montserrat SemiBold"/>
                <a:sym typeface="Montserrat SemiBold"/>
              </a:rPr>
              <a:t>обов’язково: декларація про використання ШІ у письмовій роботі; за вебдоступу — зазначити джерела та межі використання</a:t>
            </a:r>
            <a:endParaRPr lang="uk-UA" sz="1400">
              <a:solidFill>
                <a:srgbClr val="5A524D"/>
              </a:solidFill>
              <a:latin typeface="Montserrat Medium"/>
              <a:ea typeface="Montserrat Medium"/>
              <a:cs typeface="Montserrat Medium"/>
              <a:sym typeface="Montserrat Medium"/>
            </a:endParaRPr>
          </a:p>
        </p:txBody>
      </p:sp>
      <p:sp>
        <p:nvSpPr>
          <p:cNvPr id="502" name="Shape 501"/>
          <p:cNvSpPr/>
          <p:nvPr/>
        </p:nvSpPr>
        <p:spPr>
          <a:xfrm>
            <a:off x="8046720" y="1828800"/>
            <a:ext cx="3593592" cy="3584448"/>
          </a:xfrm>
          <a:prstGeom prst="roundRect">
            <a:avLst>
              <a:gd name="adj" fmla="val 5000"/>
            </a:avLst>
          </a:prstGeom>
          <a:solidFill>
            <a:srgbClr val="EDF1E2"/>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503" name="Number 3"/>
          <p:cNvSpPr/>
          <p:nvPr/>
        </p:nvSpPr>
        <p:spPr>
          <a:xfrm>
            <a:off x="8229600" y="1984248"/>
            <a:ext cx="402336" cy="402336"/>
          </a:xfrm>
          <a:prstGeom prst="ellipse">
            <a:avLst/>
          </a:prstGeom>
          <a:solidFill>
            <a:srgbClr val="5F7A32"/>
          </a:solidFill>
          <a:ln>
            <a:noFill/>
          </a:ln>
        </p:spPr>
        <p:txBody>
          <a:bodyPr wrap="none" lIns="0" tIns="0" rIns="0" bIns="0" anchor="ctr" anchorCtr="0">
            <a:noAutofit/>
          </a:bodyPr>
          <a:lstStyle/>
          <a:p>
            <a:pPr marL="0" lvl="0" indent="0" algn="ctr" rtl="0">
              <a:lnSpc>
                <a:spcPct val="100000"/>
              </a:lnSpc>
              <a:spcBef>
                <a:spcPts val="0"/>
              </a:spcBef>
              <a:spcAft>
                <a:spcPts val="0"/>
              </a:spcAft>
              <a:buNone/>
            </a:pPr>
            <a:r>
              <a:rPr lang="uk-UA" sz="1400">
                <a:solidFill>
                  <a:srgbClr val="FFFFFF"/>
                </a:solidFill>
                <a:latin typeface="Montserrat ExtraBold"/>
                <a:ea typeface="Montserrat ExtraBold"/>
                <a:cs typeface="Montserrat ExtraBold"/>
                <a:sym typeface="Montserrat ExtraBold"/>
              </a:rPr>
              <a:t>3</a:t>
            </a:r>
            <a:endParaRPr lang="uk-UA" sz="1400">
              <a:solidFill>
                <a:srgbClr val="5A524D"/>
              </a:solidFill>
              <a:latin typeface="Montserrat Medium"/>
              <a:ea typeface="Montserrat Medium"/>
              <a:cs typeface="Montserrat Medium"/>
              <a:sym typeface="Montserrat Medium"/>
            </a:endParaRPr>
          </a:p>
        </p:txBody>
      </p:sp>
      <p:sp>
        <p:nvSpPr>
          <p:cNvPr id="505" name="TextBox 504"/>
          <p:cNvSpPr txBox="1"/>
          <p:nvPr/>
        </p:nvSpPr>
        <p:spPr>
          <a:xfrm>
            <a:off x="8723376" y="1938528"/>
            <a:ext cx="2770632" cy="502920"/>
          </a:xfrm>
          <a:prstGeom prst="rect">
            <a:avLst/>
          </a:prstGeom>
          <a:noFill/>
          <a:ln>
            <a:noFill/>
          </a:ln>
        </p:spPr>
        <p:txBody>
          <a:bodyPr spcFirstLastPara="1" wrap="square" lIns="45720" tIns="45720" rIns="45720" bIns="45720" anchor="ctr" anchorCtr="0">
            <a:noAutofit/>
          </a:bodyPr>
          <a:lstStyle/>
          <a:p>
            <a:pPr marL="0" lvl="0" indent="0" algn="l" rtl="0">
              <a:lnSpc>
                <a:spcPct val="92000"/>
              </a:lnSpc>
              <a:spcBef>
                <a:spcPts val="0"/>
              </a:spcBef>
              <a:spcAft>
                <a:spcPts val="0"/>
              </a:spcAft>
              <a:buNone/>
            </a:pPr>
            <a:r>
              <a:rPr lang="uk-UA" sz="1250">
                <a:solidFill>
                  <a:srgbClr val="5F7A32"/>
                </a:solidFill>
                <a:latin typeface="Montserrat ExtraBold"/>
                <a:ea typeface="Montserrat ExtraBold"/>
                <a:cs typeface="Montserrat ExtraBold"/>
                <a:sym typeface="Montserrat ExtraBold"/>
              </a:rPr>
              <a:t>Рівень 3: Переважно дозволене</a:t>
            </a:r>
            <a:endParaRPr lang="uk-UA" sz="1400">
              <a:solidFill>
                <a:srgbClr val="5A524D"/>
              </a:solidFill>
              <a:latin typeface="Montserrat Medium"/>
              <a:ea typeface="Montserrat Medium"/>
              <a:cs typeface="Montserrat Medium"/>
              <a:sym typeface="Montserrat Medium"/>
            </a:endParaRPr>
          </a:p>
        </p:txBody>
      </p:sp>
      <p:sp>
        <p:nvSpPr>
          <p:cNvPr id="507" name="TextBox 506"/>
          <p:cNvSpPr txBox="1"/>
          <p:nvPr/>
        </p:nvSpPr>
        <p:spPr>
          <a:xfrm>
            <a:off x="8211312" y="2487168"/>
            <a:ext cx="3264408" cy="2852928"/>
          </a:xfrm>
          <a:prstGeom prst="rect">
            <a:avLst/>
          </a:prstGeom>
          <a:noFill/>
          <a:ln>
            <a:noFill/>
          </a:ln>
        </p:spPr>
        <p:txBody>
          <a:bodyPr spcFirstLastPara="1" wrap="square" lIns="45720" tIns="45720" rIns="45720" bIns="45720" anchor="t" anchorCtr="0">
            <a:noAutofit/>
          </a:bodyPr>
          <a:lstStyle/>
          <a:p>
            <a:pPr marL="0" lvl="0" indent="0" algn="l" rtl="0">
              <a:lnSpc>
                <a:spcPct val="95000"/>
              </a:lnSpc>
              <a:spcBef>
                <a:spcPts val="0"/>
              </a:spcBef>
              <a:spcAft>
                <a:spcPts val="500"/>
              </a:spcAft>
              <a:buNone/>
            </a:pPr>
            <a:r>
              <a:rPr lang="uk-UA" sz="1050">
                <a:solidFill>
                  <a:srgbClr val="2B2422"/>
                </a:solidFill>
                <a:latin typeface="Montserrat SemiBold"/>
                <a:ea typeface="Montserrat SemiBold"/>
                <a:cs typeface="Montserrat SemiBold"/>
                <a:sym typeface="Montserrat SemiBold"/>
              </a:rPr>
              <a:t>Мета: </a:t>
            </a:r>
            <a:r>
              <a:rPr lang="uk-UA" sz="1050">
                <a:solidFill>
                  <a:srgbClr val="2B2422"/>
                </a:solidFill>
                <a:latin typeface="Montserrat Medium"/>
                <a:ea typeface="Montserrat Medium"/>
                <a:cs typeface="Montserrat Medium"/>
                <a:sym typeface="Montserrat Medium"/>
              </a:rPr>
              <a:t>вміння відповідально й прозоро використовувати ШІ як інструмент фахової діяльності</a:t>
            </a:r>
            <a:endParaRPr lang="uk-UA" sz="1400">
              <a:solidFill>
                <a:srgbClr val="5A524D"/>
              </a:solidFill>
              <a:latin typeface="Montserrat Medium"/>
              <a:ea typeface="Montserrat Medium"/>
              <a:cs typeface="Montserrat Medium"/>
              <a:sym typeface="Montserrat Medium"/>
            </a:endParaRPr>
          </a:p>
          <a:p>
            <a:pPr marL="0" lvl="0" indent="0" algn="l" rtl="0">
              <a:lnSpc>
                <a:spcPct val="95000"/>
              </a:lnSpc>
              <a:spcBef>
                <a:spcPts val="0"/>
              </a:spcBef>
              <a:spcAft>
                <a:spcPts val="500"/>
              </a:spcAft>
              <a:buNone/>
            </a:pPr>
            <a:r>
              <a:rPr lang="uk-UA" sz="1050">
                <a:solidFill>
                  <a:srgbClr val="5F7A32"/>
                </a:solidFill>
                <a:latin typeface="Montserrat SemiBold"/>
                <a:ea typeface="Montserrat SemiBold"/>
                <a:cs typeface="Montserrat SemiBold"/>
                <a:sym typeface="Montserrat SemiBold"/>
              </a:rPr>
              <a:t>Дозволено: </a:t>
            </a:r>
            <a:r>
              <a:rPr lang="uk-UA" sz="1050">
                <a:solidFill>
                  <a:srgbClr val="2B2422"/>
                </a:solidFill>
                <a:latin typeface="Montserrat Medium"/>
                <a:ea typeface="Montserrat Medium"/>
                <a:cs typeface="Montserrat Medium"/>
                <a:sym typeface="Montserrat Medium"/>
              </a:rPr>
              <a:t>ШІ на всіх етапах оцінюваних завдань, зокрема з вебпошуком; автоматизація частини творчих і технічних процесів — за авторського контролю та відповідальності</a:t>
            </a:r>
            <a:endParaRPr lang="uk-UA" sz="1400">
              <a:solidFill>
                <a:srgbClr val="5A524D"/>
              </a:solidFill>
              <a:latin typeface="Montserrat Medium"/>
              <a:ea typeface="Montserrat Medium"/>
              <a:cs typeface="Montserrat Medium"/>
              <a:sym typeface="Montserrat Medium"/>
            </a:endParaRPr>
          </a:p>
          <a:p>
            <a:pPr marL="0" lvl="0" indent="0" algn="l" rtl="0">
              <a:lnSpc>
                <a:spcPct val="95000"/>
              </a:lnSpc>
              <a:spcBef>
                <a:spcPts val="0"/>
              </a:spcBef>
              <a:spcAft>
                <a:spcPts val="500"/>
              </a:spcAft>
              <a:buNone/>
            </a:pPr>
            <a:r>
              <a:rPr lang="uk-UA" sz="1050">
                <a:solidFill>
                  <a:srgbClr val="B80000"/>
                </a:solidFill>
                <a:latin typeface="Montserrat SemiBold"/>
                <a:ea typeface="Montserrat SemiBold"/>
                <a:cs typeface="Montserrat SemiBold"/>
                <a:sym typeface="Montserrat SemiBold"/>
              </a:rPr>
              <a:t>Заборонено: </a:t>
            </a:r>
            <a:r>
              <a:rPr lang="uk-UA" sz="1050">
                <a:solidFill>
                  <a:srgbClr val="2B2422"/>
                </a:solidFill>
                <a:latin typeface="Montserrat Medium"/>
                <a:ea typeface="Montserrat Medium"/>
                <a:cs typeface="Montserrat Medium"/>
                <a:sym typeface="Montserrat Medium"/>
              </a:rPr>
              <a:t>використання без зазначення цього факту в роботі</a:t>
            </a:r>
            <a:endParaRPr lang="uk-UA" sz="1400">
              <a:solidFill>
                <a:srgbClr val="5A524D"/>
              </a:solidFill>
              <a:latin typeface="Montserrat Medium"/>
              <a:ea typeface="Montserrat Medium"/>
              <a:cs typeface="Montserrat Medium"/>
              <a:sym typeface="Montserrat Medium"/>
            </a:endParaRPr>
          </a:p>
          <a:p>
            <a:pPr marL="0" lvl="0" indent="0" algn="l" rtl="0">
              <a:lnSpc>
                <a:spcPct val="95000"/>
              </a:lnSpc>
              <a:spcBef>
                <a:spcPts val="0"/>
              </a:spcBef>
              <a:spcAft>
                <a:spcPts val="0"/>
              </a:spcAft>
              <a:buNone/>
            </a:pPr>
            <a:r>
              <a:rPr lang="uk-UA" sz="1050">
                <a:solidFill>
                  <a:srgbClr val="7A1F1F"/>
                </a:solidFill>
                <a:latin typeface="Montserrat SemiBold"/>
                <a:ea typeface="Montserrat SemiBold"/>
                <a:cs typeface="Montserrat SemiBold"/>
                <a:sym typeface="Montserrat SemiBold"/>
              </a:rPr>
              <a:t>обов’язково: чітке зазначення використання; цитування; звіт, логи або рефлексивний коментар (за потреби); захист персональних даних</a:t>
            </a:r>
            <a:endParaRPr lang="uk-UA" sz="1400">
              <a:solidFill>
                <a:srgbClr val="5A524D"/>
              </a:solidFill>
              <a:latin typeface="Montserrat Medium"/>
              <a:ea typeface="Montserrat Medium"/>
              <a:cs typeface="Montserrat Medium"/>
              <a:sym typeface="Montserrat Medium"/>
            </a:endParaRPr>
          </a:p>
        </p:txBody>
      </p:sp>
      <p:sp>
        <p:nvSpPr>
          <p:cNvPr id="509" name="TextBox 508"/>
          <p:cNvSpPr txBox="1"/>
          <p:nvPr/>
        </p:nvSpPr>
        <p:spPr>
          <a:xfrm>
            <a:off x="548640" y="5486400"/>
            <a:ext cx="11091672" cy="658368"/>
          </a:xfrm>
          <a:prstGeom prst="rect">
            <a:avLst/>
          </a:prstGeom>
          <a:noFill/>
          <a:ln>
            <a:noFill/>
          </a:ln>
        </p:spPr>
        <p:txBody>
          <a:bodyPr spcFirstLastPara="1" wrap="square" lIns="45720" tIns="45720" rIns="45720" bIns="45720" anchor="t" anchorCtr="0">
            <a:noAutofit/>
          </a:bodyPr>
          <a:lstStyle/>
          <a:p>
            <a:pPr marL="0" lvl="0" indent="0" algn="l" rtl="0">
              <a:lnSpc>
                <a:spcPct val="94000"/>
              </a:lnSpc>
              <a:spcBef>
                <a:spcPts val="0"/>
              </a:spcBef>
              <a:spcAft>
                <a:spcPts val="200"/>
              </a:spcAft>
              <a:buNone/>
            </a:pPr>
            <a:r>
              <a:rPr lang="uk-UA" sz="900">
                <a:solidFill>
                  <a:srgbClr val="5A524D"/>
                </a:solidFill>
                <a:latin typeface="Montserrat Medium"/>
                <a:ea typeface="Montserrat Medium"/>
                <a:cs typeface="Montserrat Medium"/>
                <a:sym typeface="Montserrat Medium"/>
              </a:rPr>
              <a:t>Рівень визначає укладач робочої програми (п. 4.2); він має відповідати результатам навчання і бути єдиним для всіх груп курсу (п. 3.5). У робочих програмах — з 2026/2027 н. р.; до того — усно або письмово на першому занятті (п. 9.3).</a:t>
            </a:r>
            <a:endParaRPr lang="uk-UA" sz="1400">
              <a:solidFill>
                <a:srgbClr val="5A524D"/>
              </a:solidFill>
              <a:latin typeface="Montserrat Medium"/>
              <a:ea typeface="Montserrat Medium"/>
              <a:cs typeface="Montserrat Medium"/>
              <a:sym typeface="Montserrat Medium"/>
            </a:endParaRPr>
          </a:p>
          <a:p>
            <a:pPr marL="0" lvl="0" indent="0" algn="l" rtl="0">
              <a:lnSpc>
                <a:spcPct val="94000"/>
              </a:lnSpc>
              <a:spcBef>
                <a:spcPts val="0"/>
              </a:spcBef>
              <a:spcAft>
                <a:spcPts val="400"/>
              </a:spcAft>
              <a:buNone/>
            </a:pPr>
            <a:r>
              <a:rPr lang="uk-UA" sz="900">
                <a:solidFill>
                  <a:srgbClr val="B80000"/>
                </a:solidFill>
                <a:latin typeface="Montserrat SemiBold"/>
                <a:ea typeface="Montserrat SemiBold"/>
                <a:cs typeface="Montserrat SemiBold"/>
                <a:sym typeface="Montserrat SemiBold"/>
              </a:rPr>
              <a:t>Колізія: </a:t>
            </a:r>
            <a:r>
              <a:rPr lang="uk-UA" sz="900">
                <a:solidFill>
                  <a:srgbClr val="5A524D"/>
                </a:solidFill>
                <a:latin typeface="Montserrat Medium"/>
                <a:ea typeface="Montserrat Medium"/>
                <a:cs typeface="Montserrat Medium"/>
                <a:sym typeface="Montserrat Medium"/>
              </a:rPr>
              <a:t>п. 3.2.1 дозволяє на рівні 1 перевірку граматики й переклад, «якщо це зазначено в робочій програмі», а п. 3.4.1 — «незалежно від рівня, за відсутності окремої заборони». Спеціальна норма п. 3.4 має перевагу, але викладачу краще прописати це явно.</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
        <p:cNvGrpSpPr/>
        <p:nvPr/>
      </p:nvGrpSpPr>
      <p:grpSpPr>
        <a:xfrm>
          <a:off x="0" y="0"/>
          <a:ext cx="0" cy="0"/>
          <a:chOff x="0" y="0"/>
          <a:chExt cx="0" cy="0"/>
        </a:xfrm>
      </p:grpSpPr>
      <p:sp>
        <p:nvSpPr>
          <p:cNvPr id="510" name="Title"/>
          <p:cNvSpPr txBox="1"/>
          <p:nvPr/>
        </p:nvSpPr>
        <p:spPr>
          <a:xfrm>
            <a:off x="548640" y="868680"/>
            <a:ext cx="11064240" cy="1143000"/>
          </a:xfrm>
          <a:prstGeom prst="rect">
            <a:avLst/>
          </a:prstGeom>
          <a:noFill/>
          <a:ln>
            <a:noFill/>
          </a:ln>
        </p:spPr>
        <p:txBody>
          <a:bodyPr spcFirstLastPara="1" wrap="square" lIns="45720" tIns="45720" rIns="45720" bIns="45720" anchor="t" anchorCtr="0">
            <a:noAutofit/>
          </a:bodyPr>
          <a:lstStyle/>
          <a:p>
            <a:pPr marL="0" lvl="0" indent="0" algn="l" rtl="0">
              <a:lnSpc>
                <a:spcPct val="90000"/>
              </a:lnSpc>
              <a:spcBef>
                <a:spcPts val="0"/>
              </a:spcBef>
              <a:spcAft>
                <a:spcPts val="0"/>
              </a:spcAft>
              <a:buNone/>
            </a:pPr>
            <a:r>
              <a:rPr lang="uk-UA" sz="2400">
                <a:solidFill>
                  <a:srgbClr val="B80000"/>
                </a:solidFill>
                <a:latin typeface="Montserrat Black"/>
                <a:ea typeface="Montserrat Black"/>
                <a:cs typeface="Montserrat Black"/>
                <a:sym typeface="Montserrat Black"/>
              </a:rPr>
              <a:t>Для викладачів: як прописати рівень у робочій програмі</a:t>
            </a:r>
            <a:br>
              <a:rPr lang="uk-UA" sz="1600">
                <a:solidFill>
                  <a:srgbClr val="2B2422"/>
                </a:solidFill>
                <a:latin typeface="Montserrat Black"/>
                <a:ea typeface="Montserrat Black"/>
                <a:cs typeface="Montserrat Black"/>
                <a:sym typeface="Montserrat Black"/>
              </a:rPr>
            </a:br>
            <a:r>
              <a:rPr lang="uk-UA" sz="1600">
                <a:solidFill>
                  <a:srgbClr val="2B2422"/>
                </a:solidFill>
                <a:latin typeface="Montserrat Black"/>
                <a:ea typeface="Montserrat Black"/>
                <a:cs typeface="Montserrat Black"/>
                <a:sym typeface="Montserrat Black"/>
              </a:rPr>
              <a:t>зразки формулювань — адаптуйте під результати навчання дисципліни</a:t>
            </a:r>
            <a:endParaRPr lang="uk-UA" sz="1400">
              <a:solidFill>
                <a:srgbClr val="5A524D"/>
              </a:solidFill>
              <a:latin typeface="Montserrat Medium"/>
              <a:ea typeface="Montserrat Medium"/>
              <a:cs typeface="Montserrat Medium"/>
              <a:sym typeface="Montserrat Medium"/>
            </a:endParaRPr>
          </a:p>
        </p:txBody>
      </p:sp>
      <p:sp>
        <p:nvSpPr>
          <p:cNvPr id="512" name="Shape 511"/>
          <p:cNvSpPr/>
          <p:nvPr/>
        </p:nvSpPr>
        <p:spPr>
          <a:xfrm>
            <a:off x="548640" y="1874520"/>
            <a:ext cx="3593592" cy="2743200"/>
          </a:xfrm>
          <a:prstGeom prst="roundRect">
            <a:avLst>
              <a:gd name="adj" fmla="val 5000"/>
            </a:avLst>
          </a:prstGeom>
          <a:solidFill>
            <a:srgbClr val="FBEAE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513" name="Number 1"/>
          <p:cNvSpPr/>
          <p:nvPr/>
        </p:nvSpPr>
        <p:spPr>
          <a:xfrm>
            <a:off x="731520" y="2029968"/>
            <a:ext cx="384048" cy="384048"/>
          </a:xfrm>
          <a:prstGeom prst="ellipse">
            <a:avLst/>
          </a:prstGeom>
          <a:solidFill>
            <a:srgbClr val="B80000"/>
          </a:solidFill>
          <a:ln>
            <a:noFill/>
          </a:ln>
        </p:spPr>
        <p:txBody>
          <a:bodyPr wrap="none" lIns="0" tIns="0" rIns="0" bIns="0" anchor="ctr" anchorCtr="0">
            <a:noAutofit/>
          </a:bodyPr>
          <a:lstStyle/>
          <a:p>
            <a:pPr marL="0" lvl="0" indent="0" algn="ctr" rtl="0">
              <a:lnSpc>
                <a:spcPct val="100000"/>
              </a:lnSpc>
              <a:spcBef>
                <a:spcPts val="0"/>
              </a:spcBef>
              <a:spcAft>
                <a:spcPts val="0"/>
              </a:spcAft>
              <a:buNone/>
            </a:pPr>
            <a:r>
              <a:rPr lang="uk-UA" sz="1300">
                <a:solidFill>
                  <a:srgbClr val="FFFFFF"/>
                </a:solidFill>
                <a:latin typeface="Montserrat ExtraBold"/>
                <a:ea typeface="Montserrat ExtraBold"/>
                <a:cs typeface="Montserrat ExtraBold"/>
                <a:sym typeface="Montserrat ExtraBold"/>
              </a:rPr>
              <a:t>1</a:t>
            </a:r>
            <a:endParaRPr lang="uk-UA" sz="1400">
              <a:solidFill>
                <a:srgbClr val="5A524D"/>
              </a:solidFill>
              <a:latin typeface="Montserrat Medium"/>
              <a:ea typeface="Montserrat Medium"/>
              <a:cs typeface="Montserrat Medium"/>
              <a:sym typeface="Montserrat Medium"/>
            </a:endParaRPr>
          </a:p>
        </p:txBody>
      </p:sp>
      <p:sp>
        <p:nvSpPr>
          <p:cNvPr id="515" name="TextBox 514"/>
          <p:cNvSpPr txBox="1"/>
          <p:nvPr/>
        </p:nvSpPr>
        <p:spPr>
          <a:xfrm>
            <a:off x="1207008" y="1984248"/>
            <a:ext cx="2770632" cy="475488"/>
          </a:xfrm>
          <a:prstGeom prst="rect">
            <a:avLst/>
          </a:prstGeom>
          <a:noFill/>
          <a:ln>
            <a:noFill/>
          </a:ln>
        </p:spPr>
        <p:txBody>
          <a:bodyPr spcFirstLastPara="1" wrap="square" lIns="45720" tIns="45720" rIns="45720" bIns="45720" anchor="ctr" anchorCtr="0">
            <a:noAutofit/>
          </a:bodyPr>
          <a:lstStyle/>
          <a:p>
            <a:pPr marL="0" lvl="0" indent="0" algn="l" rtl="0">
              <a:lnSpc>
                <a:spcPct val="92000"/>
              </a:lnSpc>
              <a:spcBef>
                <a:spcPts val="0"/>
              </a:spcBef>
              <a:spcAft>
                <a:spcPts val="0"/>
              </a:spcAft>
              <a:buNone/>
            </a:pPr>
            <a:r>
              <a:rPr lang="uk-UA" sz="1200">
                <a:solidFill>
                  <a:srgbClr val="B80000"/>
                </a:solidFill>
                <a:latin typeface="Montserrat ExtraBold"/>
                <a:ea typeface="Montserrat ExtraBold"/>
                <a:cs typeface="Montserrat ExtraBold"/>
                <a:sym typeface="Montserrat ExtraBold"/>
              </a:rPr>
              <a:t>Рівень 1 — повна заборона</a:t>
            </a:r>
            <a:endParaRPr lang="uk-UA" sz="1400">
              <a:solidFill>
                <a:srgbClr val="5A524D"/>
              </a:solidFill>
              <a:latin typeface="Montserrat Medium"/>
              <a:ea typeface="Montserrat Medium"/>
              <a:cs typeface="Montserrat Medium"/>
              <a:sym typeface="Montserrat Medium"/>
            </a:endParaRPr>
          </a:p>
        </p:txBody>
      </p:sp>
      <p:sp>
        <p:nvSpPr>
          <p:cNvPr id="517" name="TextBox 516"/>
          <p:cNvSpPr txBox="1"/>
          <p:nvPr/>
        </p:nvSpPr>
        <p:spPr>
          <a:xfrm>
            <a:off x="713232" y="2532888"/>
            <a:ext cx="3264408" cy="2011680"/>
          </a:xfrm>
          <a:prstGeom prst="rect">
            <a:avLst/>
          </a:prstGeom>
          <a:noFill/>
          <a:ln>
            <a:noFill/>
          </a:ln>
        </p:spPr>
        <p:txBody>
          <a:bodyPr spcFirstLastPara="1" wrap="square" lIns="45720" tIns="45720" rIns="45720" bIns="45720" anchor="t" anchorCtr="0">
            <a:noAutofit/>
          </a:bodyPr>
          <a:lstStyle/>
          <a:p>
            <a:pPr marL="0" lvl="0" indent="0" algn="l" rtl="0">
              <a:lnSpc>
                <a:spcPct val="97000"/>
              </a:lnSpc>
              <a:spcBef>
                <a:spcPts val="0"/>
              </a:spcBef>
              <a:spcAft>
                <a:spcPts val="400"/>
              </a:spcAft>
              <a:buNone/>
            </a:pPr>
            <a:r>
              <a:rPr lang="uk-UA" sz="1050" i="1">
                <a:solidFill>
                  <a:srgbClr val="2B2422"/>
                </a:solidFill>
                <a:latin typeface="Montserrat Medium"/>
                <a:ea typeface="Montserrat Medium"/>
                <a:cs typeface="Montserrat Medium"/>
                <a:sym typeface="Montserrat Medium"/>
              </a:rPr>
              <a:t>«В оцінюваних завданнях дисципліни використання генеративного ШІ заборонено (рівень 1 за Положенням про використання ШІ). Дозволено перевірку орфографії та граматики й машинний переклад зі збереженням змісту. Виявлення згенерованих фрагментів розглядається як несамостійне виконання завдання».</a:t>
            </a:r>
            <a:endParaRPr lang="uk-UA" sz="1400">
              <a:solidFill>
                <a:srgbClr val="5A524D"/>
              </a:solidFill>
              <a:latin typeface="Montserrat Medium"/>
              <a:ea typeface="Montserrat Medium"/>
              <a:cs typeface="Montserrat Medium"/>
              <a:sym typeface="Montserrat Medium"/>
            </a:endParaRPr>
          </a:p>
        </p:txBody>
      </p:sp>
      <p:sp>
        <p:nvSpPr>
          <p:cNvPr id="519" name="Shape 518"/>
          <p:cNvSpPr/>
          <p:nvPr/>
        </p:nvSpPr>
        <p:spPr>
          <a:xfrm>
            <a:off x="4297680" y="1874520"/>
            <a:ext cx="3593592" cy="2743200"/>
          </a:xfrm>
          <a:prstGeom prst="roundRect">
            <a:avLst>
              <a:gd name="adj" fmla="val 5000"/>
            </a:avLst>
          </a:prstGeom>
          <a:solidFill>
            <a:srgbClr val="F6ECD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520" name="Number 2"/>
          <p:cNvSpPr/>
          <p:nvPr/>
        </p:nvSpPr>
        <p:spPr>
          <a:xfrm>
            <a:off x="4480560" y="2029968"/>
            <a:ext cx="384048" cy="384048"/>
          </a:xfrm>
          <a:prstGeom prst="ellipse">
            <a:avLst/>
          </a:prstGeom>
          <a:solidFill>
            <a:srgbClr val="C78A1E"/>
          </a:solidFill>
          <a:ln>
            <a:noFill/>
          </a:ln>
        </p:spPr>
        <p:txBody>
          <a:bodyPr wrap="none" lIns="0" tIns="0" rIns="0" bIns="0" anchor="ctr" anchorCtr="0">
            <a:noAutofit/>
          </a:bodyPr>
          <a:lstStyle/>
          <a:p>
            <a:pPr marL="0" lvl="0" indent="0" algn="ctr" rtl="0">
              <a:lnSpc>
                <a:spcPct val="100000"/>
              </a:lnSpc>
              <a:spcBef>
                <a:spcPts val="0"/>
              </a:spcBef>
              <a:spcAft>
                <a:spcPts val="0"/>
              </a:spcAft>
              <a:buNone/>
            </a:pPr>
            <a:r>
              <a:rPr lang="uk-UA" sz="1300">
                <a:solidFill>
                  <a:srgbClr val="FFFFFF"/>
                </a:solidFill>
                <a:latin typeface="Montserrat ExtraBold"/>
                <a:ea typeface="Montserrat ExtraBold"/>
                <a:cs typeface="Montserrat ExtraBold"/>
                <a:sym typeface="Montserrat ExtraBold"/>
              </a:rPr>
              <a:t>2</a:t>
            </a:r>
            <a:endParaRPr lang="uk-UA" sz="1400">
              <a:solidFill>
                <a:srgbClr val="5A524D"/>
              </a:solidFill>
              <a:latin typeface="Montserrat Medium"/>
              <a:ea typeface="Montserrat Medium"/>
              <a:cs typeface="Montserrat Medium"/>
              <a:sym typeface="Montserrat Medium"/>
            </a:endParaRPr>
          </a:p>
        </p:txBody>
      </p:sp>
      <p:sp>
        <p:nvSpPr>
          <p:cNvPr id="522" name="TextBox 521"/>
          <p:cNvSpPr txBox="1"/>
          <p:nvPr/>
        </p:nvSpPr>
        <p:spPr>
          <a:xfrm>
            <a:off x="4956048" y="1984248"/>
            <a:ext cx="2770632" cy="475488"/>
          </a:xfrm>
          <a:prstGeom prst="rect">
            <a:avLst/>
          </a:prstGeom>
          <a:noFill/>
          <a:ln>
            <a:noFill/>
          </a:ln>
        </p:spPr>
        <p:txBody>
          <a:bodyPr spcFirstLastPara="1" wrap="square" lIns="45720" tIns="45720" rIns="45720" bIns="45720" anchor="ctr" anchorCtr="0">
            <a:noAutofit/>
          </a:bodyPr>
          <a:lstStyle/>
          <a:p>
            <a:pPr marL="0" lvl="0" indent="0" algn="l" rtl="0">
              <a:lnSpc>
                <a:spcPct val="92000"/>
              </a:lnSpc>
              <a:spcBef>
                <a:spcPts val="0"/>
              </a:spcBef>
              <a:spcAft>
                <a:spcPts val="0"/>
              </a:spcAft>
              <a:buNone/>
            </a:pPr>
            <a:r>
              <a:rPr lang="uk-UA" sz="1200">
                <a:solidFill>
                  <a:srgbClr val="C78A1E"/>
                </a:solidFill>
                <a:latin typeface="Montserrat ExtraBold"/>
                <a:ea typeface="Montserrat ExtraBold"/>
                <a:cs typeface="Montserrat ExtraBold"/>
                <a:sym typeface="Montserrat ExtraBold"/>
              </a:rPr>
              <a:t>Рівень 2 — обмежено дозволене</a:t>
            </a:r>
            <a:endParaRPr lang="uk-UA" sz="1400">
              <a:solidFill>
                <a:srgbClr val="5A524D"/>
              </a:solidFill>
              <a:latin typeface="Montserrat Medium"/>
              <a:ea typeface="Montserrat Medium"/>
              <a:cs typeface="Montserrat Medium"/>
              <a:sym typeface="Montserrat Medium"/>
            </a:endParaRPr>
          </a:p>
        </p:txBody>
      </p:sp>
      <p:sp>
        <p:nvSpPr>
          <p:cNvPr id="524" name="TextBox 523"/>
          <p:cNvSpPr txBox="1"/>
          <p:nvPr/>
        </p:nvSpPr>
        <p:spPr>
          <a:xfrm>
            <a:off x="4462272" y="2532888"/>
            <a:ext cx="3264408" cy="2011680"/>
          </a:xfrm>
          <a:prstGeom prst="rect">
            <a:avLst/>
          </a:prstGeom>
          <a:noFill/>
          <a:ln>
            <a:noFill/>
          </a:ln>
        </p:spPr>
        <p:txBody>
          <a:bodyPr spcFirstLastPara="1" wrap="square" lIns="45720" tIns="45720" rIns="45720" bIns="45720" anchor="t" anchorCtr="0">
            <a:noAutofit/>
          </a:bodyPr>
          <a:lstStyle/>
          <a:p>
            <a:pPr marL="0" lvl="0" indent="0" algn="l" rtl="0">
              <a:lnSpc>
                <a:spcPct val="97000"/>
              </a:lnSpc>
              <a:spcBef>
                <a:spcPts val="0"/>
              </a:spcBef>
              <a:spcAft>
                <a:spcPts val="400"/>
              </a:spcAft>
              <a:buNone/>
            </a:pPr>
            <a:r>
              <a:rPr lang="uk-UA" sz="1050" i="1">
                <a:solidFill>
                  <a:srgbClr val="2B2422"/>
                </a:solidFill>
                <a:latin typeface="Montserrat Medium"/>
                <a:ea typeface="Montserrat Medium"/>
                <a:cs typeface="Montserrat Medium"/>
                <a:sym typeface="Montserrat Medium"/>
              </a:rPr>
              <a:t>«Генеративний ШІ дозволено для генерування ідей, структури та перефразування власного тексту (рівень 2). Пряме копіювання згенерованого тексту заборонено. До кожної письмової роботи додається декларація: інструмент, мета, межі використання, перевірені джерела. Дозволене й задеклароване використання не знижує оцінку».</a:t>
            </a:r>
            <a:endParaRPr lang="uk-UA" sz="1400">
              <a:solidFill>
                <a:srgbClr val="5A524D"/>
              </a:solidFill>
              <a:latin typeface="Montserrat Medium"/>
              <a:ea typeface="Montserrat Medium"/>
              <a:cs typeface="Montserrat Medium"/>
              <a:sym typeface="Montserrat Medium"/>
            </a:endParaRPr>
          </a:p>
        </p:txBody>
      </p:sp>
      <p:sp>
        <p:nvSpPr>
          <p:cNvPr id="526" name="Shape 525"/>
          <p:cNvSpPr/>
          <p:nvPr/>
        </p:nvSpPr>
        <p:spPr>
          <a:xfrm>
            <a:off x="8046720" y="1874520"/>
            <a:ext cx="3593592" cy="2743200"/>
          </a:xfrm>
          <a:prstGeom prst="roundRect">
            <a:avLst>
              <a:gd name="adj" fmla="val 5000"/>
            </a:avLst>
          </a:prstGeom>
          <a:solidFill>
            <a:srgbClr val="EDF1E2"/>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527" name="Number 3"/>
          <p:cNvSpPr/>
          <p:nvPr/>
        </p:nvSpPr>
        <p:spPr>
          <a:xfrm>
            <a:off x="8229600" y="2029968"/>
            <a:ext cx="384048" cy="384048"/>
          </a:xfrm>
          <a:prstGeom prst="ellipse">
            <a:avLst/>
          </a:prstGeom>
          <a:solidFill>
            <a:srgbClr val="5F7A32"/>
          </a:solidFill>
          <a:ln>
            <a:noFill/>
          </a:ln>
        </p:spPr>
        <p:txBody>
          <a:bodyPr wrap="none" lIns="0" tIns="0" rIns="0" bIns="0" anchor="ctr" anchorCtr="0">
            <a:noAutofit/>
          </a:bodyPr>
          <a:lstStyle/>
          <a:p>
            <a:pPr marL="0" lvl="0" indent="0" algn="ctr" rtl="0">
              <a:lnSpc>
                <a:spcPct val="100000"/>
              </a:lnSpc>
              <a:spcBef>
                <a:spcPts val="0"/>
              </a:spcBef>
              <a:spcAft>
                <a:spcPts val="0"/>
              </a:spcAft>
              <a:buNone/>
            </a:pPr>
            <a:r>
              <a:rPr lang="uk-UA" sz="1300">
                <a:solidFill>
                  <a:srgbClr val="FFFFFF"/>
                </a:solidFill>
                <a:latin typeface="Montserrat ExtraBold"/>
                <a:ea typeface="Montserrat ExtraBold"/>
                <a:cs typeface="Montserrat ExtraBold"/>
                <a:sym typeface="Montserrat ExtraBold"/>
              </a:rPr>
              <a:t>3</a:t>
            </a:r>
            <a:endParaRPr lang="uk-UA" sz="1400">
              <a:solidFill>
                <a:srgbClr val="5A524D"/>
              </a:solidFill>
              <a:latin typeface="Montserrat Medium"/>
              <a:ea typeface="Montserrat Medium"/>
              <a:cs typeface="Montserrat Medium"/>
              <a:sym typeface="Montserrat Medium"/>
            </a:endParaRPr>
          </a:p>
        </p:txBody>
      </p:sp>
      <p:sp>
        <p:nvSpPr>
          <p:cNvPr id="529" name="TextBox 528"/>
          <p:cNvSpPr txBox="1"/>
          <p:nvPr/>
        </p:nvSpPr>
        <p:spPr>
          <a:xfrm>
            <a:off x="8705088" y="1984248"/>
            <a:ext cx="2770632" cy="475488"/>
          </a:xfrm>
          <a:prstGeom prst="rect">
            <a:avLst/>
          </a:prstGeom>
          <a:noFill/>
          <a:ln>
            <a:noFill/>
          </a:ln>
        </p:spPr>
        <p:txBody>
          <a:bodyPr spcFirstLastPara="1" wrap="square" lIns="45720" tIns="45720" rIns="45720" bIns="45720" anchor="ctr" anchorCtr="0">
            <a:noAutofit/>
          </a:bodyPr>
          <a:lstStyle/>
          <a:p>
            <a:pPr marL="0" lvl="0" indent="0" algn="l" rtl="0">
              <a:lnSpc>
                <a:spcPct val="92000"/>
              </a:lnSpc>
              <a:spcBef>
                <a:spcPts val="0"/>
              </a:spcBef>
              <a:spcAft>
                <a:spcPts val="0"/>
              </a:spcAft>
              <a:buNone/>
            </a:pPr>
            <a:r>
              <a:rPr lang="uk-UA" sz="1200">
                <a:solidFill>
                  <a:srgbClr val="5F7A32"/>
                </a:solidFill>
                <a:latin typeface="Montserrat ExtraBold"/>
                <a:ea typeface="Montserrat ExtraBold"/>
                <a:cs typeface="Montserrat ExtraBold"/>
                <a:sym typeface="Montserrat ExtraBold"/>
              </a:rPr>
              <a:t>Рівень 3 — переважно дозволене</a:t>
            </a:r>
            <a:endParaRPr lang="uk-UA" sz="1400">
              <a:solidFill>
                <a:srgbClr val="5A524D"/>
              </a:solidFill>
              <a:latin typeface="Montserrat Medium"/>
              <a:ea typeface="Montserrat Medium"/>
              <a:cs typeface="Montserrat Medium"/>
              <a:sym typeface="Montserrat Medium"/>
            </a:endParaRPr>
          </a:p>
        </p:txBody>
      </p:sp>
      <p:sp>
        <p:nvSpPr>
          <p:cNvPr id="531" name="TextBox 530"/>
          <p:cNvSpPr txBox="1"/>
          <p:nvPr/>
        </p:nvSpPr>
        <p:spPr>
          <a:xfrm>
            <a:off x="8211312" y="2532888"/>
            <a:ext cx="3264408" cy="2011680"/>
          </a:xfrm>
          <a:prstGeom prst="rect">
            <a:avLst/>
          </a:prstGeom>
          <a:noFill/>
          <a:ln>
            <a:noFill/>
          </a:ln>
        </p:spPr>
        <p:txBody>
          <a:bodyPr spcFirstLastPara="1" wrap="square" lIns="45720" tIns="45720" rIns="45720" bIns="45720" anchor="t" anchorCtr="0">
            <a:noAutofit/>
          </a:bodyPr>
          <a:lstStyle/>
          <a:p>
            <a:pPr marL="0" lvl="0" indent="0" algn="l" rtl="0">
              <a:lnSpc>
                <a:spcPct val="97000"/>
              </a:lnSpc>
              <a:spcBef>
                <a:spcPts val="0"/>
              </a:spcBef>
              <a:spcAft>
                <a:spcPts val="400"/>
              </a:spcAft>
              <a:buNone/>
            </a:pPr>
            <a:r>
              <a:rPr lang="uk-UA" sz="1050" i="1">
                <a:solidFill>
                  <a:srgbClr val="2B2422"/>
                </a:solidFill>
                <a:latin typeface="Montserrat Medium"/>
                <a:ea typeface="Montserrat Medium"/>
                <a:cs typeface="Montserrat Medium"/>
                <a:sym typeface="Montserrat Medium"/>
              </a:rPr>
              <a:t>«Генеративний ШІ дозволено на всіх етапах виконання завдань (рівень 3) за умови зазначення факту й способу використання. Оцінюється власна інтерпретація, обґрунтованість висновків і здатність пояснити результат; за потреби подається звіт або рефлексивний коментар. Персональні дані сервісам ШІ не передаються».</a:t>
            </a:r>
            <a:endParaRPr lang="uk-UA" sz="1400">
              <a:solidFill>
                <a:srgbClr val="5A524D"/>
              </a:solidFill>
              <a:latin typeface="Montserrat Medium"/>
              <a:ea typeface="Montserrat Medium"/>
              <a:cs typeface="Montserrat Medium"/>
              <a:sym typeface="Montserrat Medium"/>
            </a:endParaRPr>
          </a:p>
        </p:txBody>
      </p:sp>
      <p:sp>
        <p:nvSpPr>
          <p:cNvPr id="533" name="Shape 532"/>
          <p:cNvSpPr/>
          <p:nvPr/>
        </p:nvSpPr>
        <p:spPr>
          <a:xfrm>
            <a:off x="548640" y="4754880"/>
            <a:ext cx="11091672" cy="914400"/>
          </a:xfrm>
          <a:prstGeom prst="roundRect">
            <a:avLst>
              <a:gd name="adj" fmla="val 6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535" name="Picture 534"/>
          <p:cNvPicPr preferRelativeResize="0"/>
          <p:nvPr/>
        </p:nvPicPr>
        <p:blipFill>
          <a:blip r:embed="rId4"/>
          <a:stretch>
            <a:fillRect/>
          </a:stretch>
        </p:blipFill>
        <p:spPr>
          <a:xfrm>
            <a:off x="731520" y="5029200"/>
            <a:ext cx="365760" cy="365760"/>
          </a:xfrm>
          <a:prstGeom prst="rect">
            <a:avLst/>
          </a:prstGeom>
          <a:noFill/>
          <a:ln>
            <a:noFill/>
          </a:ln>
        </p:spPr>
      </p:pic>
      <p:sp>
        <p:nvSpPr>
          <p:cNvPr id="537" name="TextBox 536"/>
          <p:cNvSpPr txBox="1"/>
          <p:nvPr/>
        </p:nvSpPr>
        <p:spPr>
          <a:xfrm>
            <a:off x="1188720" y="4773168"/>
            <a:ext cx="10332720" cy="877824"/>
          </a:xfrm>
          <a:prstGeom prst="rect">
            <a:avLst/>
          </a:prstGeom>
          <a:noFill/>
          <a:ln>
            <a:noFill/>
          </a:ln>
        </p:spPr>
        <p:txBody>
          <a:bodyPr spcFirstLastPara="1" wrap="square" lIns="45720" tIns="45720" rIns="45720" bIns="45720" anchor="ctr" anchorCtr="0">
            <a:noAutofit/>
          </a:bodyPr>
          <a:lstStyle/>
          <a:p>
            <a:pPr marL="0" lvl="0" indent="0" algn="l" rtl="0">
              <a:lnSpc>
                <a:spcPct val="95000"/>
              </a:lnSpc>
              <a:spcBef>
                <a:spcPts val="0"/>
              </a:spcBef>
              <a:spcAft>
                <a:spcPts val="400"/>
              </a:spcAft>
              <a:buNone/>
            </a:pPr>
            <a:r>
              <a:rPr lang="uk-UA" sz="1050">
                <a:solidFill>
                  <a:srgbClr val="7A1F1F"/>
                </a:solidFill>
                <a:latin typeface="Montserrat SemiBold"/>
                <a:ea typeface="Montserrat SemiBold"/>
                <a:cs typeface="Montserrat SemiBold"/>
                <a:sym typeface="Montserrat SemiBold"/>
              </a:rPr>
              <a:t>Чекліст (п. 3.5, 4.2, 5.2, 6.2): </a:t>
            </a:r>
            <a:r>
              <a:rPr lang="uk-UA" sz="1050">
                <a:solidFill>
                  <a:srgbClr val="2B2422"/>
                </a:solidFill>
                <a:latin typeface="Montserrat Medium"/>
                <a:ea typeface="Montserrat Medium"/>
                <a:cs typeface="Montserrat Medium"/>
                <a:sym typeface="Montserrat Medium"/>
              </a:rPr>
              <a:t>рівень відповідає результатам навчання і специфіці дисципліни · єдиний для всіх груп курсу · допустимі форми, обсяг і спосіб декларування сформульовано чітко · критерії оцінювання єдині й не залежать від доступу до інструментів · рівень 1 окремого зазначення не потребує, але сказати про нього на першому занятті все одно треба (п. 9.3) · у разі сумнівів — навчально-методичний відділ (п. 9.6).</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
        <p:cNvGrpSpPr/>
        <p:nvPr/>
      </p:nvGrpSpPr>
      <p:grpSpPr>
        <a:xfrm>
          <a:off x="0" y="0"/>
          <a:ext cx="0" cy="0"/>
          <a:chOff x="0" y="0"/>
          <a:chExt cx="0" cy="0"/>
        </a:xfrm>
      </p:grpSpPr>
      <p:sp>
        <p:nvSpPr>
          <p:cNvPr id="538" name="Title"/>
          <p:cNvSpPr txBox="1"/>
          <p:nvPr/>
        </p:nvSpPr>
        <p:spPr>
          <a:xfrm>
            <a:off x="548640" y="868680"/>
            <a:ext cx="11064240" cy="1143000"/>
          </a:xfrm>
          <a:prstGeom prst="rect">
            <a:avLst/>
          </a:prstGeom>
          <a:noFill/>
          <a:ln>
            <a:noFill/>
          </a:ln>
        </p:spPr>
        <p:txBody>
          <a:bodyPr spcFirstLastPara="1" wrap="square" lIns="45720" tIns="45720" rIns="45720" bIns="45720" anchor="t" anchorCtr="0">
            <a:noAutofit/>
          </a:bodyPr>
          <a:lstStyle/>
          <a:p>
            <a:pPr marL="0" lvl="0" indent="0" algn="l" rtl="0">
              <a:lnSpc>
                <a:spcPct val="90000"/>
              </a:lnSpc>
              <a:spcBef>
                <a:spcPts val="0"/>
              </a:spcBef>
              <a:spcAft>
                <a:spcPts val="0"/>
              </a:spcAft>
              <a:buNone/>
            </a:pPr>
            <a:r>
              <a:rPr lang="uk-UA" sz="2400">
                <a:solidFill>
                  <a:srgbClr val="B80000"/>
                </a:solidFill>
                <a:latin typeface="Montserrat Black"/>
                <a:ea typeface="Montserrat Black"/>
                <a:cs typeface="Montserrat Black"/>
                <a:sym typeface="Montserrat Black"/>
              </a:rPr>
              <a:t>Межі допустимого: що і за якого рівня</a:t>
            </a:r>
            <a:br>
              <a:rPr lang="uk-UA" sz="1600">
                <a:solidFill>
                  <a:srgbClr val="2B2422"/>
                </a:solidFill>
                <a:latin typeface="Montserrat Black"/>
                <a:ea typeface="Montserrat Black"/>
                <a:cs typeface="Montserrat Black"/>
                <a:sym typeface="Montserrat Black"/>
              </a:rPr>
            </a:br>
            <a:r>
              <a:rPr lang="uk-UA" sz="1600">
                <a:solidFill>
                  <a:srgbClr val="2B2422"/>
                </a:solidFill>
                <a:latin typeface="Montserrat Black"/>
                <a:ea typeface="Montserrat Black"/>
                <a:cs typeface="Montserrat Black"/>
                <a:sym typeface="Montserrat Black"/>
              </a:rPr>
              <a:t>матриця за видами діяльності з урахуванням п. 3.1–3.4 Положення КНУ про ШІ</a:t>
            </a:r>
            <a:endParaRPr lang="uk-UA" sz="1400">
              <a:solidFill>
                <a:srgbClr val="5A524D"/>
              </a:solidFill>
              <a:latin typeface="Montserrat Medium"/>
              <a:ea typeface="Montserrat Medium"/>
              <a:cs typeface="Montserrat Medium"/>
              <a:sym typeface="Montserrat Medium"/>
            </a:endParaRPr>
          </a:p>
        </p:txBody>
      </p:sp>
      <p:sp>
        <p:nvSpPr>
          <p:cNvPr id="540" name="Shape 539"/>
          <p:cNvSpPr/>
          <p:nvPr/>
        </p:nvSpPr>
        <p:spPr>
          <a:xfrm>
            <a:off x="548640" y="1874520"/>
            <a:ext cx="2139696" cy="329184"/>
          </a:xfrm>
          <a:prstGeom prst="roundRect">
            <a:avLst>
              <a:gd name="adj" fmla="val 8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542" name="TextBox 541"/>
          <p:cNvSpPr txBox="1"/>
          <p:nvPr/>
        </p:nvSpPr>
        <p:spPr>
          <a:xfrm>
            <a:off x="548640" y="1874520"/>
            <a:ext cx="2139696" cy="329184"/>
          </a:xfrm>
          <a:prstGeom prst="rect">
            <a:avLst/>
          </a:prstGeom>
          <a:noFill/>
          <a:ln>
            <a:noFill/>
          </a:ln>
        </p:spPr>
        <p:txBody>
          <a:bodyPr spcFirstLastPara="1" wrap="square" lIns="45720" tIns="45720" rIns="45720" bIns="45720" anchor="ctr" anchorCtr="0">
            <a:noAutofit/>
          </a:bodyPr>
          <a:lstStyle/>
          <a:p>
            <a:pPr marL="0" lvl="0" indent="0" algn="ctr" rtl="0">
              <a:lnSpc>
                <a:spcPct val="100000"/>
              </a:lnSpc>
              <a:spcBef>
                <a:spcPts val="0"/>
              </a:spcBef>
              <a:spcAft>
                <a:spcPts val="0"/>
              </a:spcAft>
              <a:buNone/>
            </a:pPr>
            <a:r>
              <a:rPr lang="uk-UA" sz="950">
                <a:solidFill>
                  <a:srgbClr val="5A524D"/>
                </a:solidFill>
                <a:latin typeface="Montserrat ExtraBold"/>
                <a:ea typeface="Montserrat ExtraBold"/>
                <a:cs typeface="Montserrat ExtraBold"/>
                <a:sym typeface="Montserrat ExtraBold"/>
              </a:rPr>
              <a:t>ВИД ДІЯЛЬНОСТІ</a:t>
            </a:r>
            <a:endParaRPr lang="uk-UA" sz="1400">
              <a:solidFill>
                <a:srgbClr val="5A524D"/>
              </a:solidFill>
              <a:latin typeface="Montserrat Medium"/>
              <a:ea typeface="Montserrat Medium"/>
              <a:cs typeface="Montserrat Medium"/>
              <a:sym typeface="Montserrat Medium"/>
            </a:endParaRPr>
          </a:p>
        </p:txBody>
      </p:sp>
      <p:sp>
        <p:nvSpPr>
          <p:cNvPr id="544" name="Shape 543"/>
          <p:cNvSpPr/>
          <p:nvPr/>
        </p:nvSpPr>
        <p:spPr>
          <a:xfrm>
            <a:off x="2743200" y="1874520"/>
            <a:ext cx="2871216" cy="329184"/>
          </a:xfrm>
          <a:prstGeom prst="roundRect">
            <a:avLst>
              <a:gd name="adj" fmla="val 8000"/>
            </a:avLst>
          </a:prstGeom>
          <a:solidFill>
            <a:srgbClr val="EDF1E2"/>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546" name="TextBox 545"/>
          <p:cNvSpPr txBox="1"/>
          <p:nvPr/>
        </p:nvSpPr>
        <p:spPr>
          <a:xfrm>
            <a:off x="2743200" y="1874520"/>
            <a:ext cx="2871216" cy="329184"/>
          </a:xfrm>
          <a:prstGeom prst="rect">
            <a:avLst/>
          </a:prstGeom>
          <a:noFill/>
          <a:ln>
            <a:noFill/>
          </a:ln>
        </p:spPr>
        <p:txBody>
          <a:bodyPr spcFirstLastPara="1" wrap="square" lIns="45720" tIns="45720" rIns="45720" bIns="45720" anchor="ctr" anchorCtr="0">
            <a:noAutofit/>
          </a:bodyPr>
          <a:lstStyle/>
          <a:p>
            <a:pPr marL="0" lvl="0" indent="0" algn="ctr" rtl="0">
              <a:lnSpc>
                <a:spcPct val="100000"/>
              </a:lnSpc>
              <a:spcBef>
                <a:spcPts val="0"/>
              </a:spcBef>
              <a:spcAft>
                <a:spcPts val="0"/>
              </a:spcAft>
              <a:buNone/>
            </a:pPr>
            <a:r>
              <a:rPr lang="uk-UA" sz="950">
                <a:solidFill>
                  <a:srgbClr val="5F7A32"/>
                </a:solidFill>
                <a:latin typeface="Montserrat ExtraBold"/>
                <a:ea typeface="Montserrat ExtraBold"/>
                <a:cs typeface="Montserrat ExtraBold"/>
                <a:sym typeface="Montserrat ExtraBold"/>
              </a:rPr>
              <a:t>ДОЗВОЛЕНО ЗАВЖДИ (П. 3.4.1)</a:t>
            </a:r>
            <a:endParaRPr lang="uk-UA" sz="1400">
              <a:solidFill>
                <a:srgbClr val="5A524D"/>
              </a:solidFill>
              <a:latin typeface="Montserrat Medium"/>
              <a:ea typeface="Montserrat Medium"/>
              <a:cs typeface="Montserrat Medium"/>
              <a:sym typeface="Montserrat Medium"/>
            </a:endParaRPr>
          </a:p>
        </p:txBody>
      </p:sp>
      <p:sp>
        <p:nvSpPr>
          <p:cNvPr id="548" name="Shape 547"/>
          <p:cNvSpPr/>
          <p:nvPr/>
        </p:nvSpPr>
        <p:spPr>
          <a:xfrm>
            <a:off x="5669280" y="1874520"/>
            <a:ext cx="2916936" cy="329184"/>
          </a:xfrm>
          <a:prstGeom prst="roundRect">
            <a:avLst>
              <a:gd name="adj" fmla="val 8000"/>
            </a:avLst>
          </a:prstGeom>
          <a:solidFill>
            <a:srgbClr val="F6ECD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550" name="TextBox 549"/>
          <p:cNvSpPr txBox="1"/>
          <p:nvPr/>
        </p:nvSpPr>
        <p:spPr>
          <a:xfrm>
            <a:off x="5669280" y="1874520"/>
            <a:ext cx="2916936" cy="329184"/>
          </a:xfrm>
          <a:prstGeom prst="rect">
            <a:avLst/>
          </a:prstGeom>
          <a:noFill/>
          <a:ln>
            <a:noFill/>
          </a:ln>
        </p:spPr>
        <p:txBody>
          <a:bodyPr spcFirstLastPara="1" wrap="square" lIns="45720" tIns="45720" rIns="45720" bIns="45720" anchor="ctr" anchorCtr="0">
            <a:noAutofit/>
          </a:bodyPr>
          <a:lstStyle/>
          <a:p>
            <a:pPr marL="0" lvl="0" indent="0" algn="ctr" rtl="0">
              <a:lnSpc>
                <a:spcPct val="100000"/>
              </a:lnSpc>
              <a:spcBef>
                <a:spcPts val="0"/>
              </a:spcBef>
              <a:spcAft>
                <a:spcPts val="0"/>
              </a:spcAft>
              <a:buNone/>
            </a:pPr>
            <a:r>
              <a:rPr lang="uk-UA" sz="950">
                <a:solidFill>
                  <a:srgbClr val="C78A1E"/>
                </a:solidFill>
                <a:latin typeface="Montserrat ExtraBold"/>
                <a:ea typeface="Montserrat ExtraBold"/>
                <a:cs typeface="Montserrat ExtraBold"/>
                <a:sym typeface="Montserrat ExtraBold"/>
              </a:rPr>
              <a:t>ЗА РІВНЯ 2–3 — З ДЕКЛАРУВАННЯМ</a:t>
            </a:r>
            <a:endParaRPr lang="uk-UA" sz="1400">
              <a:solidFill>
                <a:srgbClr val="5A524D"/>
              </a:solidFill>
              <a:latin typeface="Montserrat Medium"/>
              <a:ea typeface="Montserrat Medium"/>
              <a:cs typeface="Montserrat Medium"/>
              <a:sym typeface="Montserrat Medium"/>
            </a:endParaRPr>
          </a:p>
        </p:txBody>
      </p:sp>
      <p:sp>
        <p:nvSpPr>
          <p:cNvPr id="552" name="Shape 551"/>
          <p:cNvSpPr/>
          <p:nvPr/>
        </p:nvSpPr>
        <p:spPr>
          <a:xfrm>
            <a:off x="8641080" y="1874520"/>
            <a:ext cx="2944368" cy="329184"/>
          </a:xfrm>
          <a:prstGeom prst="roundRect">
            <a:avLst>
              <a:gd name="adj" fmla="val 8000"/>
            </a:avLst>
          </a:prstGeom>
          <a:solidFill>
            <a:srgbClr val="FBEAE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554" name="TextBox 553"/>
          <p:cNvSpPr txBox="1"/>
          <p:nvPr/>
        </p:nvSpPr>
        <p:spPr>
          <a:xfrm>
            <a:off x="8641080" y="1874520"/>
            <a:ext cx="2944368" cy="329184"/>
          </a:xfrm>
          <a:prstGeom prst="rect">
            <a:avLst/>
          </a:prstGeom>
          <a:noFill/>
          <a:ln>
            <a:noFill/>
          </a:ln>
        </p:spPr>
        <p:txBody>
          <a:bodyPr spcFirstLastPara="1" wrap="square" lIns="45720" tIns="45720" rIns="45720" bIns="45720" anchor="ctr" anchorCtr="0">
            <a:noAutofit/>
          </a:bodyPr>
          <a:lstStyle/>
          <a:p>
            <a:pPr marL="0" lvl="0" indent="0" algn="ctr" rtl="0">
              <a:lnSpc>
                <a:spcPct val="100000"/>
              </a:lnSpc>
              <a:spcBef>
                <a:spcPts val="0"/>
              </a:spcBef>
              <a:spcAft>
                <a:spcPts val="0"/>
              </a:spcAft>
              <a:buNone/>
            </a:pPr>
            <a:r>
              <a:rPr lang="uk-UA" sz="950">
                <a:solidFill>
                  <a:srgbClr val="B80000"/>
                </a:solidFill>
                <a:latin typeface="Montserrat ExtraBold"/>
                <a:ea typeface="Montserrat ExtraBold"/>
                <a:cs typeface="Montserrat ExtraBold"/>
                <a:sym typeface="Montserrat ExtraBold"/>
              </a:rPr>
              <a:t>ЗАБОРОНЕНО</a:t>
            </a:r>
            <a:endParaRPr lang="uk-UA" sz="1400">
              <a:solidFill>
                <a:srgbClr val="5A524D"/>
              </a:solidFill>
              <a:latin typeface="Montserrat Medium"/>
              <a:ea typeface="Montserrat Medium"/>
              <a:cs typeface="Montserrat Medium"/>
              <a:sym typeface="Montserrat Medium"/>
            </a:endParaRPr>
          </a:p>
        </p:txBody>
      </p:sp>
      <p:sp>
        <p:nvSpPr>
          <p:cNvPr id="556" name="Shape 555"/>
          <p:cNvSpPr/>
          <p:nvPr/>
        </p:nvSpPr>
        <p:spPr>
          <a:xfrm>
            <a:off x="548640" y="2276856"/>
            <a:ext cx="2139696" cy="640080"/>
          </a:xfrm>
          <a:prstGeom prst="roundRect">
            <a:avLst>
              <a:gd name="adj" fmla="val 5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558" name="TextBox 557"/>
          <p:cNvSpPr txBox="1"/>
          <p:nvPr/>
        </p:nvSpPr>
        <p:spPr>
          <a:xfrm>
            <a:off x="621792" y="2276856"/>
            <a:ext cx="1993392" cy="640080"/>
          </a:xfrm>
          <a:prstGeom prst="rect">
            <a:avLst/>
          </a:prstGeom>
          <a:noFill/>
          <a:ln>
            <a:noFill/>
          </a:ln>
        </p:spPr>
        <p:txBody>
          <a:bodyPr spcFirstLastPara="1" wrap="square" lIns="36576" tIns="36576" rIns="36576" bIns="36576" anchor="ctr" anchorCtr="0">
            <a:noAutofit/>
          </a:bodyPr>
          <a:lstStyle/>
          <a:p>
            <a:pPr marL="0" lvl="0" indent="0" algn="l" rtl="0">
              <a:lnSpc>
                <a:spcPct val="90000"/>
              </a:lnSpc>
              <a:spcBef>
                <a:spcPts val="0"/>
              </a:spcBef>
              <a:spcAft>
                <a:spcPts val="0"/>
              </a:spcAft>
              <a:buNone/>
            </a:pPr>
            <a:r>
              <a:rPr lang="uk-UA" sz="1000">
                <a:solidFill>
                  <a:srgbClr val="2B2422"/>
                </a:solidFill>
                <a:latin typeface="Montserrat ExtraBold"/>
                <a:ea typeface="Montserrat ExtraBold"/>
                <a:cs typeface="Montserrat ExtraBold"/>
                <a:sym typeface="Montserrat ExtraBold"/>
              </a:rPr>
              <a:t>Есе, реферат, звіт, курсова</a:t>
            </a:r>
            <a:endParaRPr lang="uk-UA" sz="1400">
              <a:solidFill>
                <a:srgbClr val="5A524D"/>
              </a:solidFill>
              <a:latin typeface="Montserrat Medium"/>
              <a:ea typeface="Montserrat Medium"/>
              <a:cs typeface="Montserrat Medium"/>
              <a:sym typeface="Montserrat Medium"/>
            </a:endParaRPr>
          </a:p>
        </p:txBody>
      </p:sp>
      <p:sp>
        <p:nvSpPr>
          <p:cNvPr id="560" name="Shape 559"/>
          <p:cNvSpPr/>
          <p:nvPr/>
        </p:nvSpPr>
        <p:spPr>
          <a:xfrm>
            <a:off x="2743200" y="2276856"/>
            <a:ext cx="2871216" cy="640080"/>
          </a:xfrm>
          <a:prstGeom prst="roundRect">
            <a:avLst>
              <a:gd name="adj" fmla="val 5000"/>
            </a:avLst>
          </a:prstGeom>
          <a:solidFill>
            <a:srgbClr val="EDF1E2"/>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562" name="TextBox 561"/>
          <p:cNvSpPr txBox="1"/>
          <p:nvPr/>
        </p:nvSpPr>
        <p:spPr>
          <a:xfrm>
            <a:off x="2816352" y="2276856"/>
            <a:ext cx="2724912" cy="640080"/>
          </a:xfrm>
          <a:prstGeom prst="rect">
            <a:avLst/>
          </a:prstGeom>
          <a:noFill/>
          <a:ln>
            <a:noFill/>
          </a:ln>
        </p:spPr>
        <p:txBody>
          <a:bodyPr spcFirstLastPara="1" wrap="square" lIns="36576" tIns="36576" rIns="36576" bIns="36576" anchor="ctr" anchorCtr="0">
            <a:noAutofit/>
          </a:bodyPr>
          <a:lstStyle/>
          <a:p>
            <a:pPr marL="0" lvl="0" indent="0" algn="l" rtl="0">
              <a:lnSpc>
                <a:spcPct val="90000"/>
              </a:lnSpc>
              <a:spcBef>
                <a:spcPts val="0"/>
              </a:spcBef>
              <a:spcAft>
                <a:spcPts val="0"/>
              </a:spcAft>
              <a:buNone/>
            </a:pPr>
            <a:r>
              <a:rPr lang="uk-UA" sz="950">
                <a:solidFill>
                  <a:srgbClr val="2B2422"/>
                </a:solidFill>
                <a:latin typeface="Montserrat Medium"/>
                <a:ea typeface="Montserrat Medium"/>
                <a:cs typeface="Montserrat Medium"/>
                <a:sym typeface="Montserrat Medium"/>
              </a:rPr>
              <a:t>перевірка орфографії та граматики; машинний переклад зі збереженням змісту; технічне оформлення; довідковий пошук</a:t>
            </a:r>
            <a:endParaRPr lang="uk-UA" sz="1400">
              <a:solidFill>
                <a:srgbClr val="5A524D"/>
              </a:solidFill>
              <a:latin typeface="Montserrat Medium"/>
              <a:ea typeface="Montserrat Medium"/>
              <a:cs typeface="Montserrat Medium"/>
              <a:sym typeface="Montserrat Medium"/>
            </a:endParaRPr>
          </a:p>
        </p:txBody>
      </p:sp>
      <p:sp>
        <p:nvSpPr>
          <p:cNvPr id="564" name="Shape 563"/>
          <p:cNvSpPr/>
          <p:nvPr/>
        </p:nvSpPr>
        <p:spPr>
          <a:xfrm>
            <a:off x="5669280" y="2276856"/>
            <a:ext cx="2916936" cy="640080"/>
          </a:xfrm>
          <a:prstGeom prst="roundRect">
            <a:avLst>
              <a:gd name="adj" fmla="val 5000"/>
            </a:avLst>
          </a:prstGeom>
          <a:solidFill>
            <a:srgbClr val="F6ECD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566" name="TextBox 565"/>
          <p:cNvSpPr txBox="1"/>
          <p:nvPr/>
        </p:nvSpPr>
        <p:spPr>
          <a:xfrm>
            <a:off x="5742432" y="2276856"/>
            <a:ext cx="2770632" cy="640080"/>
          </a:xfrm>
          <a:prstGeom prst="rect">
            <a:avLst/>
          </a:prstGeom>
          <a:noFill/>
          <a:ln>
            <a:noFill/>
          </a:ln>
        </p:spPr>
        <p:txBody>
          <a:bodyPr spcFirstLastPara="1" wrap="square" lIns="36576" tIns="36576" rIns="36576" bIns="36576" anchor="ctr" anchorCtr="0">
            <a:noAutofit/>
          </a:bodyPr>
          <a:lstStyle/>
          <a:p>
            <a:pPr marL="0" lvl="0" indent="0" algn="l" rtl="0">
              <a:lnSpc>
                <a:spcPct val="90000"/>
              </a:lnSpc>
              <a:spcBef>
                <a:spcPts val="0"/>
              </a:spcBef>
              <a:spcAft>
                <a:spcPts val="0"/>
              </a:spcAft>
              <a:buNone/>
            </a:pPr>
            <a:r>
              <a:rPr lang="uk-UA" sz="950">
                <a:solidFill>
                  <a:srgbClr val="2B2422"/>
                </a:solidFill>
                <a:latin typeface="Montserrat Medium"/>
                <a:ea typeface="Montserrat Medium"/>
                <a:cs typeface="Montserrat Medium"/>
                <a:sym typeface="Montserrat Medium"/>
              </a:rPr>
              <a:t>рівень 2: ідеї, структура, перефразування власного тексту + декларація; рівень 3: генерація на всіх етапах за авторського контролю + зазначення</a:t>
            </a:r>
            <a:endParaRPr lang="uk-UA" sz="1400">
              <a:solidFill>
                <a:srgbClr val="5A524D"/>
              </a:solidFill>
              <a:latin typeface="Montserrat Medium"/>
              <a:ea typeface="Montserrat Medium"/>
              <a:cs typeface="Montserrat Medium"/>
              <a:sym typeface="Montserrat Medium"/>
            </a:endParaRPr>
          </a:p>
        </p:txBody>
      </p:sp>
      <p:sp>
        <p:nvSpPr>
          <p:cNvPr id="568" name="Shape 567"/>
          <p:cNvSpPr/>
          <p:nvPr/>
        </p:nvSpPr>
        <p:spPr>
          <a:xfrm>
            <a:off x="8641080" y="2276856"/>
            <a:ext cx="2944368" cy="640080"/>
          </a:xfrm>
          <a:prstGeom prst="roundRect">
            <a:avLst>
              <a:gd name="adj" fmla="val 5000"/>
            </a:avLst>
          </a:prstGeom>
          <a:solidFill>
            <a:srgbClr val="FBEAE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570" name="TextBox 569"/>
          <p:cNvSpPr txBox="1"/>
          <p:nvPr/>
        </p:nvSpPr>
        <p:spPr>
          <a:xfrm>
            <a:off x="8714232" y="2276856"/>
            <a:ext cx="2798064" cy="640080"/>
          </a:xfrm>
          <a:prstGeom prst="rect">
            <a:avLst/>
          </a:prstGeom>
          <a:noFill/>
          <a:ln>
            <a:noFill/>
          </a:ln>
        </p:spPr>
        <p:txBody>
          <a:bodyPr spcFirstLastPara="1" wrap="square" lIns="36576" tIns="36576" rIns="36576" bIns="36576" anchor="ctr" anchorCtr="0">
            <a:noAutofit/>
          </a:bodyPr>
          <a:lstStyle/>
          <a:p>
            <a:pPr marL="0" lvl="0" indent="0" algn="l" rtl="0">
              <a:lnSpc>
                <a:spcPct val="90000"/>
              </a:lnSpc>
              <a:spcBef>
                <a:spcPts val="0"/>
              </a:spcBef>
              <a:spcAft>
                <a:spcPts val="0"/>
              </a:spcAft>
              <a:buNone/>
            </a:pPr>
            <a:r>
              <a:rPr lang="uk-UA" sz="950">
                <a:solidFill>
                  <a:srgbClr val="2B2422"/>
                </a:solidFill>
                <a:latin typeface="Montserrat Medium"/>
                <a:ea typeface="Montserrat Medium"/>
                <a:cs typeface="Montserrat Medium"/>
                <a:sym typeface="Montserrat Medium"/>
              </a:rPr>
              <a:t>за рівня 1 — будь-яка генерація; за будь-якого рівня — згенеровані фрагменти без адаптації або без декларації (п. 3.4.2)</a:t>
            </a:r>
            <a:endParaRPr lang="uk-UA" sz="1400">
              <a:solidFill>
                <a:srgbClr val="5A524D"/>
              </a:solidFill>
              <a:latin typeface="Montserrat Medium"/>
              <a:ea typeface="Montserrat Medium"/>
              <a:cs typeface="Montserrat Medium"/>
              <a:sym typeface="Montserrat Medium"/>
            </a:endParaRPr>
          </a:p>
        </p:txBody>
      </p:sp>
      <p:sp>
        <p:nvSpPr>
          <p:cNvPr id="572" name="Shape 571"/>
          <p:cNvSpPr/>
          <p:nvPr/>
        </p:nvSpPr>
        <p:spPr>
          <a:xfrm>
            <a:off x="548640" y="2971800"/>
            <a:ext cx="2139696" cy="640080"/>
          </a:xfrm>
          <a:prstGeom prst="roundRect">
            <a:avLst>
              <a:gd name="adj" fmla="val 5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574" name="TextBox 573"/>
          <p:cNvSpPr txBox="1"/>
          <p:nvPr/>
        </p:nvSpPr>
        <p:spPr>
          <a:xfrm>
            <a:off x="621792" y="2971800"/>
            <a:ext cx="1993392" cy="640080"/>
          </a:xfrm>
          <a:prstGeom prst="rect">
            <a:avLst/>
          </a:prstGeom>
          <a:noFill/>
          <a:ln>
            <a:noFill/>
          </a:ln>
        </p:spPr>
        <p:txBody>
          <a:bodyPr spcFirstLastPara="1" wrap="square" lIns="36576" tIns="36576" rIns="36576" bIns="36576" anchor="ctr" anchorCtr="0">
            <a:noAutofit/>
          </a:bodyPr>
          <a:lstStyle/>
          <a:p>
            <a:pPr marL="0" lvl="0" indent="0" algn="l" rtl="0">
              <a:lnSpc>
                <a:spcPct val="90000"/>
              </a:lnSpc>
              <a:spcBef>
                <a:spcPts val="0"/>
              </a:spcBef>
              <a:spcAft>
                <a:spcPts val="0"/>
              </a:spcAft>
              <a:buNone/>
            </a:pPr>
            <a:r>
              <a:rPr lang="uk-UA" sz="1000">
                <a:solidFill>
                  <a:srgbClr val="2B2422"/>
                </a:solidFill>
                <a:latin typeface="Montserrat ExtraBold"/>
                <a:ea typeface="Montserrat ExtraBold"/>
                <a:cs typeface="Montserrat ExtraBold"/>
                <a:sym typeface="Montserrat ExtraBold"/>
              </a:rPr>
              <a:t>Кваліфікаційна робота, атестація</a:t>
            </a:r>
            <a:endParaRPr lang="uk-UA" sz="1400">
              <a:solidFill>
                <a:srgbClr val="5A524D"/>
              </a:solidFill>
              <a:latin typeface="Montserrat Medium"/>
              <a:ea typeface="Montserrat Medium"/>
              <a:cs typeface="Montserrat Medium"/>
              <a:sym typeface="Montserrat Medium"/>
            </a:endParaRPr>
          </a:p>
        </p:txBody>
      </p:sp>
      <p:sp>
        <p:nvSpPr>
          <p:cNvPr id="576" name="Shape 575"/>
          <p:cNvSpPr/>
          <p:nvPr/>
        </p:nvSpPr>
        <p:spPr>
          <a:xfrm>
            <a:off x="2743200" y="2971800"/>
            <a:ext cx="2871216" cy="640080"/>
          </a:xfrm>
          <a:prstGeom prst="roundRect">
            <a:avLst>
              <a:gd name="adj" fmla="val 5000"/>
            </a:avLst>
          </a:prstGeom>
          <a:solidFill>
            <a:srgbClr val="EDF1E2"/>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578" name="TextBox 577"/>
          <p:cNvSpPr txBox="1"/>
          <p:nvPr/>
        </p:nvSpPr>
        <p:spPr>
          <a:xfrm>
            <a:off x="2816352" y="2971800"/>
            <a:ext cx="2724912" cy="640080"/>
          </a:xfrm>
          <a:prstGeom prst="rect">
            <a:avLst/>
          </a:prstGeom>
          <a:noFill/>
          <a:ln>
            <a:noFill/>
          </a:ln>
        </p:spPr>
        <p:txBody>
          <a:bodyPr spcFirstLastPara="1" wrap="square" lIns="36576" tIns="36576" rIns="36576" bIns="36576" anchor="ctr" anchorCtr="0">
            <a:noAutofit/>
          </a:bodyPr>
          <a:lstStyle/>
          <a:p>
            <a:pPr marL="0" lvl="0" indent="0" algn="l" rtl="0">
              <a:lnSpc>
                <a:spcPct val="90000"/>
              </a:lnSpc>
              <a:spcBef>
                <a:spcPts val="0"/>
              </a:spcBef>
              <a:spcAft>
                <a:spcPts val="0"/>
              </a:spcAft>
              <a:buNone/>
            </a:pPr>
            <a:r>
              <a:rPr lang="uk-UA" sz="950">
                <a:solidFill>
                  <a:srgbClr val="2B2422"/>
                </a:solidFill>
                <a:latin typeface="Montserrat Medium"/>
                <a:ea typeface="Montserrat Medium"/>
                <a:cs typeface="Montserrat Medium"/>
                <a:sym typeface="Montserrat Medium"/>
              </a:rPr>
              <a:t>ті самі технічні функції (п. 3.4.1); засоби доступності — за погодженням із керівником</a:t>
            </a:r>
            <a:endParaRPr lang="uk-UA" sz="1400">
              <a:solidFill>
                <a:srgbClr val="5A524D"/>
              </a:solidFill>
              <a:latin typeface="Montserrat Medium"/>
              <a:ea typeface="Montserrat Medium"/>
              <a:cs typeface="Montserrat Medium"/>
              <a:sym typeface="Montserrat Medium"/>
            </a:endParaRPr>
          </a:p>
        </p:txBody>
      </p:sp>
      <p:sp>
        <p:nvSpPr>
          <p:cNvPr id="580" name="Shape 579"/>
          <p:cNvSpPr/>
          <p:nvPr/>
        </p:nvSpPr>
        <p:spPr>
          <a:xfrm>
            <a:off x="5669280" y="2971800"/>
            <a:ext cx="2916936" cy="640080"/>
          </a:xfrm>
          <a:prstGeom prst="roundRect">
            <a:avLst>
              <a:gd name="adj" fmla="val 5000"/>
            </a:avLst>
          </a:prstGeom>
          <a:solidFill>
            <a:srgbClr val="F6ECD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582" name="TextBox 581"/>
          <p:cNvSpPr txBox="1"/>
          <p:nvPr/>
        </p:nvSpPr>
        <p:spPr>
          <a:xfrm>
            <a:off x="5742432" y="2971800"/>
            <a:ext cx="2770632" cy="640080"/>
          </a:xfrm>
          <a:prstGeom prst="rect">
            <a:avLst/>
          </a:prstGeom>
          <a:noFill/>
          <a:ln>
            <a:noFill/>
          </a:ln>
        </p:spPr>
        <p:txBody>
          <a:bodyPr spcFirstLastPara="1" wrap="square" lIns="36576" tIns="36576" rIns="36576" bIns="36576" anchor="ctr" anchorCtr="0">
            <a:noAutofit/>
          </a:bodyPr>
          <a:lstStyle/>
          <a:p>
            <a:pPr marL="0" lvl="0" indent="0" algn="l" rtl="0">
              <a:lnSpc>
                <a:spcPct val="90000"/>
              </a:lnSpc>
              <a:spcBef>
                <a:spcPts val="0"/>
              </a:spcBef>
              <a:spcAft>
                <a:spcPts val="0"/>
              </a:spcAft>
              <a:buNone/>
            </a:pPr>
            <a:r>
              <a:rPr lang="uk-UA" sz="950">
                <a:solidFill>
                  <a:srgbClr val="2B2422"/>
                </a:solidFill>
                <a:latin typeface="Montserrat Medium"/>
                <a:ea typeface="Montserrat Medium"/>
                <a:cs typeface="Montserrat Medium"/>
                <a:sym typeface="Montserrat Medium"/>
              </a:rPr>
              <a:t>лише за рівнем, визначеним для відповідної складової атестації (п. 3.3)</a:t>
            </a:r>
            <a:endParaRPr lang="uk-UA" sz="1400">
              <a:solidFill>
                <a:srgbClr val="5A524D"/>
              </a:solidFill>
              <a:latin typeface="Montserrat Medium"/>
              <a:ea typeface="Montserrat Medium"/>
              <a:cs typeface="Montserrat Medium"/>
              <a:sym typeface="Montserrat Medium"/>
            </a:endParaRPr>
          </a:p>
        </p:txBody>
      </p:sp>
      <p:sp>
        <p:nvSpPr>
          <p:cNvPr id="584" name="Shape 583"/>
          <p:cNvSpPr/>
          <p:nvPr/>
        </p:nvSpPr>
        <p:spPr>
          <a:xfrm>
            <a:off x="8641080" y="2971800"/>
            <a:ext cx="2944368" cy="640080"/>
          </a:xfrm>
          <a:prstGeom prst="roundRect">
            <a:avLst>
              <a:gd name="adj" fmla="val 5000"/>
            </a:avLst>
          </a:prstGeom>
          <a:solidFill>
            <a:srgbClr val="FBEAE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586" name="TextBox 585"/>
          <p:cNvSpPr txBox="1"/>
          <p:nvPr/>
        </p:nvSpPr>
        <p:spPr>
          <a:xfrm>
            <a:off x="8714232" y="2971800"/>
            <a:ext cx="2798064" cy="640080"/>
          </a:xfrm>
          <a:prstGeom prst="rect">
            <a:avLst/>
          </a:prstGeom>
          <a:noFill/>
          <a:ln>
            <a:noFill/>
          </a:ln>
        </p:spPr>
        <p:txBody>
          <a:bodyPr spcFirstLastPara="1" wrap="square" lIns="36576" tIns="36576" rIns="36576" bIns="36576" anchor="ctr" anchorCtr="0">
            <a:noAutofit/>
          </a:bodyPr>
          <a:lstStyle/>
          <a:p>
            <a:pPr marL="0" lvl="0" indent="0" algn="l" rtl="0">
              <a:lnSpc>
                <a:spcPct val="90000"/>
              </a:lnSpc>
              <a:spcBef>
                <a:spcPts val="0"/>
              </a:spcBef>
              <a:spcAft>
                <a:spcPts val="0"/>
              </a:spcAft>
              <a:buNone/>
            </a:pPr>
            <a:r>
              <a:rPr lang="uk-UA" sz="950">
                <a:solidFill>
                  <a:srgbClr val="2B2422"/>
                </a:solidFill>
                <a:latin typeface="Montserrat Medium"/>
                <a:ea typeface="Montserrat Medium"/>
                <a:cs typeface="Montserrat Medium"/>
                <a:sym typeface="Montserrat Medium"/>
              </a:rPr>
              <a:t>якщо рівень не визначено — рівень 1; підміна самостійної роботи здобувача; генерація даних і результатів</a:t>
            </a:r>
            <a:endParaRPr lang="uk-UA" sz="1400">
              <a:solidFill>
                <a:srgbClr val="5A524D"/>
              </a:solidFill>
              <a:latin typeface="Montserrat Medium"/>
              <a:ea typeface="Montserrat Medium"/>
              <a:cs typeface="Montserrat Medium"/>
              <a:sym typeface="Montserrat Medium"/>
            </a:endParaRPr>
          </a:p>
        </p:txBody>
      </p:sp>
      <p:sp>
        <p:nvSpPr>
          <p:cNvPr id="588" name="Shape 587"/>
          <p:cNvSpPr/>
          <p:nvPr/>
        </p:nvSpPr>
        <p:spPr>
          <a:xfrm>
            <a:off x="548640" y="3666744"/>
            <a:ext cx="2139696" cy="640080"/>
          </a:xfrm>
          <a:prstGeom prst="roundRect">
            <a:avLst>
              <a:gd name="adj" fmla="val 5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590" name="TextBox 589"/>
          <p:cNvSpPr txBox="1"/>
          <p:nvPr/>
        </p:nvSpPr>
        <p:spPr>
          <a:xfrm>
            <a:off x="621792" y="3666744"/>
            <a:ext cx="1993392" cy="640080"/>
          </a:xfrm>
          <a:prstGeom prst="rect">
            <a:avLst/>
          </a:prstGeom>
          <a:noFill/>
          <a:ln>
            <a:noFill/>
          </a:ln>
        </p:spPr>
        <p:txBody>
          <a:bodyPr spcFirstLastPara="1" wrap="square" lIns="36576" tIns="36576" rIns="36576" bIns="36576" anchor="ctr" anchorCtr="0">
            <a:noAutofit/>
          </a:bodyPr>
          <a:lstStyle/>
          <a:p>
            <a:pPr marL="0" lvl="0" indent="0" algn="l" rtl="0">
              <a:lnSpc>
                <a:spcPct val="90000"/>
              </a:lnSpc>
              <a:spcBef>
                <a:spcPts val="0"/>
              </a:spcBef>
              <a:spcAft>
                <a:spcPts val="0"/>
              </a:spcAft>
              <a:buNone/>
            </a:pPr>
            <a:r>
              <a:rPr lang="uk-UA" sz="1000">
                <a:solidFill>
                  <a:srgbClr val="2B2422"/>
                </a:solidFill>
                <a:latin typeface="Montserrat ExtraBold"/>
                <a:ea typeface="Montserrat ExtraBold"/>
                <a:cs typeface="Montserrat ExtraBold"/>
                <a:sym typeface="Montserrat ExtraBold"/>
              </a:rPr>
              <a:t>Іспити, контрольні, атестаційні заходи</a:t>
            </a:r>
            <a:endParaRPr lang="uk-UA" sz="1400">
              <a:solidFill>
                <a:srgbClr val="5A524D"/>
              </a:solidFill>
              <a:latin typeface="Montserrat Medium"/>
              <a:ea typeface="Montserrat Medium"/>
              <a:cs typeface="Montserrat Medium"/>
              <a:sym typeface="Montserrat Medium"/>
            </a:endParaRPr>
          </a:p>
        </p:txBody>
      </p:sp>
      <p:sp>
        <p:nvSpPr>
          <p:cNvPr id="592" name="Shape 591"/>
          <p:cNvSpPr/>
          <p:nvPr/>
        </p:nvSpPr>
        <p:spPr>
          <a:xfrm>
            <a:off x="2743200" y="3666744"/>
            <a:ext cx="2871216" cy="640080"/>
          </a:xfrm>
          <a:prstGeom prst="roundRect">
            <a:avLst>
              <a:gd name="adj" fmla="val 5000"/>
            </a:avLst>
          </a:prstGeom>
          <a:solidFill>
            <a:srgbClr val="EDF1E2"/>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594" name="TextBox 593"/>
          <p:cNvSpPr txBox="1"/>
          <p:nvPr/>
        </p:nvSpPr>
        <p:spPr>
          <a:xfrm>
            <a:off x="2816352" y="3666744"/>
            <a:ext cx="2724912" cy="640080"/>
          </a:xfrm>
          <a:prstGeom prst="rect">
            <a:avLst/>
          </a:prstGeom>
          <a:noFill/>
          <a:ln>
            <a:noFill/>
          </a:ln>
        </p:spPr>
        <p:txBody>
          <a:bodyPr spcFirstLastPara="1" wrap="square" lIns="36576" tIns="36576" rIns="36576" bIns="36576" anchor="ctr" anchorCtr="0">
            <a:noAutofit/>
          </a:bodyPr>
          <a:lstStyle/>
          <a:p>
            <a:pPr marL="0" lvl="0" indent="0" algn="l" rtl="0">
              <a:lnSpc>
                <a:spcPct val="90000"/>
              </a:lnSpc>
              <a:spcBef>
                <a:spcPts val="0"/>
              </a:spcBef>
              <a:spcAft>
                <a:spcPts val="0"/>
              </a:spcAft>
              <a:buNone/>
            </a:pPr>
            <a:r>
              <a:rPr lang="uk-UA" sz="950">
                <a:solidFill>
                  <a:srgbClr val="2B2422"/>
                </a:solidFill>
                <a:latin typeface="Montserrat Medium"/>
                <a:ea typeface="Montserrat Medium"/>
                <a:cs typeface="Montserrat Medium"/>
                <a:sym typeface="Montserrat Medium"/>
              </a:rPr>
              <a:t>засоби доступності для осіб з особливими освітніми потребами — за погодженням</a:t>
            </a:r>
            <a:endParaRPr lang="uk-UA" sz="1400">
              <a:solidFill>
                <a:srgbClr val="5A524D"/>
              </a:solidFill>
              <a:latin typeface="Montserrat Medium"/>
              <a:ea typeface="Montserrat Medium"/>
              <a:cs typeface="Montserrat Medium"/>
              <a:sym typeface="Montserrat Medium"/>
            </a:endParaRPr>
          </a:p>
        </p:txBody>
      </p:sp>
      <p:sp>
        <p:nvSpPr>
          <p:cNvPr id="596" name="Shape 595"/>
          <p:cNvSpPr/>
          <p:nvPr/>
        </p:nvSpPr>
        <p:spPr>
          <a:xfrm>
            <a:off x="5669280" y="3666744"/>
            <a:ext cx="2916936" cy="640080"/>
          </a:xfrm>
          <a:prstGeom prst="roundRect">
            <a:avLst>
              <a:gd name="adj" fmla="val 5000"/>
            </a:avLst>
          </a:prstGeom>
          <a:solidFill>
            <a:srgbClr val="F6ECD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598" name="TextBox 597"/>
          <p:cNvSpPr txBox="1"/>
          <p:nvPr/>
        </p:nvSpPr>
        <p:spPr>
          <a:xfrm>
            <a:off x="5742432" y="3666744"/>
            <a:ext cx="2770632" cy="640080"/>
          </a:xfrm>
          <a:prstGeom prst="rect">
            <a:avLst/>
          </a:prstGeom>
          <a:noFill/>
          <a:ln>
            <a:noFill/>
          </a:ln>
        </p:spPr>
        <p:txBody>
          <a:bodyPr spcFirstLastPara="1" wrap="square" lIns="36576" tIns="36576" rIns="36576" bIns="36576" anchor="ctr" anchorCtr="0">
            <a:noAutofit/>
          </a:bodyPr>
          <a:lstStyle/>
          <a:p>
            <a:pPr marL="0" lvl="0" indent="0" algn="l" rtl="0">
              <a:lnSpc>
                <a:spcPct val="90000"/>
              </a:lnSpc>
              <a:spcBef>
                <a:spcPts val="0"/>
              </a:spcBef>
              <a:spcAft>
                <a:spcPts val="0"/>
              </a:spcAft>
              <a:buNone/>
            </a:pPr>
            <a:r>
              <a:rPr lang="uk-UA" sz="950">
                <a:solidFill>
                  <a:srgbClr val="2B2422"/>
                </a:solidFill>
                <a:latin typeface="Montserrat Medium"/>
                <a:ea typeface="Montserrat Medium"/>
                <a:cs typeface="Montserrat Medium"/>
                <a:sym typeface="Montserrat Medium"/>
              </a:rPr>
              <a:t>лише якщо прямо передбачено робочою програмою або правилами контролю (п. 7.1)</a:t>
            </a:r>
            <a:endParaRPr lang="uk-UA" sz="1400">
              <a:solidFill>
                <a:srgbClr val="5A524D"/>
              </a:solidFill>
              <a:latin typeface="Montserrat Medium"/>
              <a:ea typeface="Montserrat Medium"/>
              <a:cs typeface="Montserrat Medium"/>
              <a:sym typeface="Montserrat Medium"/>
            </a:endParaRPr>
          </a:p>
        </p:txBody>
      </p:sp>
      <p:sp>
        <p:nvSpPr>
          <p:cNvPr id="600" name="Shape 599"/>
          <p:cNvSpPr/>
          <p:nvPr/>
        </p:nvSpPr>
        <p:spPr>
          <a:xfrm>
            <a:off x="8641080" y="3666744"/>
            <a:ext cx="2944368" cy="640080"/>
          </a:xfrm>
          <a:prstGeom prst="roundRect">
            <a:avLst>
              <a:gd name="adj" fmla="val 5000"/>
            </a:avLst>
          </a:prstGeom>
          <a:solidFill>
            <a:srgbClr val="FBEAE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602" name="TextBox 601"/>
          <p:cNvSpPr txBox="1"/>
          <p:nvPr/>
        </p:nvSpPr>
        <p:spPr>
          <a:xfrm>
            <a:off x="8714232" y="3666744"/>
            <a:ext cx="2798064" cy="640080"/>
          </a:xfrm>
          <a:prstGeom prst="rect">
            <a:avLst/>
          </a:prstGeom>
          <a:noFill/>
          <a:ln>
            <a:noFill/>
          </a:ln>
        </p:spPr>
        <p:txBody>
          <a:bodyPr spcFirstLastPara="1" wrap="square" lIns="36576" tIns="36576" rIns="36576" bIns="36576" anchor="ctr" anchorCtr="0">
            <a:noAutofit/>
          </a:bodyPr>
          <a:lstStyle/>
          <a:p>
            <a:pPr marL="0" lvl="0" indent="0" algn="l" rtl="0">
              <a:lnSpc>
                <a:spcPct val="90000"/>
              </a:lnSpc>
              <a:spcBef>
                <a:spcPts val="0"/>
              </a:spcBef>
              <a:spcAft>
                <a:spcPts val="0"/>
              </a:spcAft>
              <a:buNone/>
            </a:pPr>
            <a:r>
              <a:rPr lang="uk-UA" sz="950">
                <a:solidFill>
                  <a:srgbClr val="2B2422"/>
                </a:solidFill>
                <a:latin typeface="Montserrat Medium"/>
                <a:ea typeface="Montserrat Medium"/>
                <a:cs typeface="Montserrat Medium"/>
                <a:sym typeface="Montserrat Medium"/>
              </a:rPr>
              <a:t>генеративний ШІ під час підсумкового контролю — порушення (п. 7.1); автогенерація відповідей і тестових рішень</a:t>
            </a:r>
            <a:endParaRPr lang="uk-UA" sz="1400">
              <a:solidFill>
                <a:srgbClr val="5A524D"/>
              </a:solidFill>
              <a:latin typeface="Montserrat Medium"/>
              <a:ea typeface="Montserrat Medium"/>
              <a:cs typeface="Montserrat Medium"/>
              <a:sym typeface="Montserrat Medium"/>
            </a:endParaRPr>
          </a:p>
        </p:txBody>
      </p:sp>
      <p:sp>
        <p:nvSpPr>
          <p:cNvPr id="604" name="Shape 603"/>
          <p:cNvSpPr/>
          <p:nvPr/>
        </p:nvSpPr>
        <p:spPr>
          <a:xfrm>
            <a:off x="548640" y="4361688"/>
            <a:ext cx="2139696" cy="640080"/>
          </a:xfrm>
          <a:prstGeom prst="roundRect">
            <a:avLst>
              <a:gd name="adj" fmla="val 5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606" name="TextBox 605"/>
          <p:cNvSpPr txBox="1"/>
          <p:nvPr/>
        </p:nvSpPr>
        <p:spPr>
          <a:xfrm>
            <a:off x="621792" y="4361688"/>
            <a:ext cx="1993392" cy="640080"/>
          </a:xfrm>
          <a:prstGeom prst="rect">
            <a:avLst/>
          </a:prstGeom>
          <a:noFill/>
          <a:ln>
            <a:noFill/>
          </a:ln>
        </p:spPr>
        <p:txBody>
          <a:bodyPr spcFirstLastPara="1" wrap="square" lIns="36576" tIns="36576" rIns="36576" bIns="36576" anchor="ctr" anchorCtr="0">
            <a:noAutofit/>
          </a:bodyPr>
          <a:lstStyle/>
          <a:p>
            <a:pPr marL="0" lvl="0" indent="0" algn="l" rtl="0">
              <a:lnSpc>
                <a:spcPct val="90000"/>
              </a:lnSpc>
              <a:spcBef>
                <a:spcPts val="0"/>
              </a:spcBef>
              <a:spcAft>
                <a:spcPts val="0"/>
              </a:spcAft>
              <a:buNone/>
            </a:pPr>
            <a:r>
              <a:rPr lang="uk-UA" sz="1000">
                <a:solidFill>
                  <a:srgbClr val="2B2422"/>
                </a:solidFill>
                <a:latin typeface="Montserrat ExtraBold"/>
                <a:ea typeface="Montserrat ExtraBold"/>
                <a:cs typeface="Montserrat ExtraBold"/>
                <a:sym typeface="Montserrat ExtraBold"/>
              </a:rPr>
              <a:t>Лабораторні, програмування</a:t>
            </a:r>
            <a:endParaRPr lang="uk-UA" sz="1400">
              <a:solidFill>
                <a:srgbClr val="5A524D"/>
              </a:solidFill>
              <a:latin typeface="Montserrat Medium"/>
              <a:ea typeface="Montserrat Medium"/>
              <a:cs typeface="Montserrat Medium"/>
              <a:sym typeface="Montserrat Medium"/>
            </a:endParaRPr>
          </a:p>
        </p:txBody>
      </p:sp>
      <p:sp>
        <p:nvSpPr>
          <p:cNvPr id="608" name="Shape 607"/>
          <p:cNvSpPr/>
          <p:nvPr/>
        </p:nvSpPr>
        <p:spPr>
          <a:xfrm>
            <a:off x="2743200" y="4361688"/>
            <a:ext cx="2871216" cy="640080"/>
          </a:xfrm>
          <a:prstGeom prst="roundRect">
            <a:avLst>
              <a:gd name="adj" fmla="val 5000"/>
            </a:avLst>
          </a:prstGeom>
          <a:solidFill>
            <a:srgbClr val="EDF1E2"/>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610" name="TextBox 609"/>
          <p:cNvSpPr txBox="1"/>
          <p:nvPr/>
        </p:nvSpPr>
        <p:spPr>
          <a:xfrm>
            <a:off x="2816352" y="4361688"/>
            <a:ext cx="2724912" cy="640080"/>
          </a:xfrm>
          <a:prstGeom prst="rect">
            <a:avLst/>
          </a:prstGeom>
          <a:noFill/>
          <a:ln>
            <a:noFill/>
          </a:ln>
        </p:spPr>
        <p:txBody>
          <a:bodyPr spcFirstLastPara="1" wrap="square" lIns="36576" tIns="36576" rIns="36576" bIns="36576" anchor="ctr" anchorCtr="0">
            <a:noAutofit/>
          </a:bodyPr>
          <a:lstStyle/>
          <a:p>
            <a:pPr marL="0" lvl="0" indent="0" algn="l" rtl="0">
              <a:lnSpc>
                <a:spcPct val="90000"/>
              </a:lnSpc>
              <a:spcBef>
                <a:spcPts val="0"/>
              </a:spcBef>
              <a:spcAft>
                <a:spcPts val="0"/>
              </a:spcAft>
              <a:buNone/>
            </a:pPr>
            <a:r>
              <a:rPr lang="uk-UA" sz="950">
                <a:solidFill>
                  <a:srgbClr val="2B2422"/>
                </a:solidFill>
                <a:latin typeface="Montserrat Medium"/>
                <a:ea typeface="Montserrat Medium"/>
                <a:cs typeface="Montserrat Medium"/>
                <a:sym typeface="Montserrat Medium"/>
              </a:rPr>
              <a:t>автодоповнення та автозаповнення без ініціювання генерації за запитом (п. 3.4.1)</a:t>
            </a:r>
            <a:endParaRPr lang="uk-UA" sz="1400">
              <a:solidFill>
                <a:srgbClr val="5A524D"/>
              </a:solidFill>
              <a:latin typeface="Montserrat Medium"/>
              <a:ea typeface="Montserrat Medium"/>
              <a:cs typeface="Montserrat Medium"/>
              <a:sym typeface="Montserrat Medium"/>
            </a:endParaRPr>
          </a:p>
        </p:txBody>
      </p:sp>
      <p:sp>
        <p:nvSpPr>
          <p:cNvPr id="612" name="Shape 611"/>
          <p:cNvSpPr/>
          <p:nvPr/>
        </p:nvSpPr>
        <p:spPr>
          <a:xfrm>
            <a:off x="5669280" y="4361688"/>
            <a:ext cx="2916936" cy="640080"/>
          </a:xfrm>
          <a:prstGeom prst="roundRect">
            <a:avLst>
              <a:gd name="adj" fmla="val 5000"/>
            </a:avLst>
          </a:prstGeom>
          <a:solidFill>
            <a:srgbClr val="F6ECD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614" name="TextBox 613"/>
          <p:cNvSpPr txBox="1"/>
          <p:nvPr/>
        </p:nvSpPr>
        <p:spPr>
          <a:xfrm>
            <a:off x="5742432" y="4361688"/>
            <a:ext cx="2770632" cy="640080"/>
          </a:xfrm>
          <a:prstGeom prst="rect">
            <a:avLst/>
          </a:prstGeom>
          <a:noFill/>
          <a:ln>
            <a:noFill/>
          </a:ln>
        </p:spPr>
        <p:txBody>
          <a:bodyPr spcFirstLastPara="1" wrap="square" lIns="36576" tIns="36576" rIns="36576" bIns="36576" anchor="ctr" anchorCtr="0">
            <a:noAutofit/>
          </a:bodyPr>
          <a:lstStyle/>
          <a:p>
            <a:pPr marL="0" lvl="0" indent="0" algn="l" rtl="0">
              <a:lnSpc>
                <a:spcPct val="90000"/>
              </a:lnSpc>
              <a:spcBef>
                <a:spcPts val="0"/>
              </a:spcBef>
              <a:spcAft>
                <a:spcPts val="0"/>
              </a:spcAft>
              <a:buNone/>
            </a:pPr>
            <a:r>
              <a:rPr lang="uk-UA" sz="950">
                <a:solidFill>
                  <a:srgbClr val="2B2422"/>
                </a:solidFill>
                <a:latin typeface="Montserrat Medium"/>
                <a:ea typeface="Montserrat Medium"/>
                <a:cs typeface="Montserrat Medium"/>
                <a:sym typeface="Montserrat Medium"/>
              </a:rPr>
              <a:t>рівні 2–3: генерація частин коду з перевіркою та декларацією; не може пояснити код — оцінювання за критеріями (п. 6.3)</a:t>
            </a:r>
            <a:endParaRPr lang="uk-UA" sz="1400">
              <a:solidFill>
                <a:srgbClr val="5A524D"/>
              </a:solidFill>
              <a:latin typeface="Montserrat Medium"/>
              <a:ea typeface="Montserrat Medium"/>
              <a:cs typeface="Montserrat Medium"/>
              <a:sym typeface="Montserrat Medium"/>
            </a:endParaRPr>
          </a:p>
        </p:txBody>
      </p:sp>
      <p:sp>
        <p:nvSpPr>
          <p:cNvPr id="616" name="Shape 615"/>
          <p:cNvSpPr/>
          <p:nvPr/>
        </p:nvSpPr>
        <p:spPr>
          <a:xfrm>
            <a:off x="8641080" y="4361688"/>
            <a:ext cx="2944368" cy="640080"/>
          </a:xfrm>
          <a:prstGeom prst="roundRect">
            <a:avLst>
              <a:gd name="adj" fmla="val 5000"/>
            </a:avLst>
          </a:prstGeom>
          <a:solidFill>
            <a:srgbClr val="FBEAE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618" name="TextBox 617"/>
          <p:cNvSpPr txBox="1"/>
          <p:nvPr/>
        </p:nvSpPr>
        <p:spPr>
          <a:xfrm>
            <a:off x="8714232" y="4361688"/>
            <a:ext cx="2798064" cy="640080"/>
          </a:xfrm>
          <a:prstGeom prst="rect">
            <a:avLst/>
          </a:prstGeom>
          <a:noFill/>
          <a:ln>
            <a:noFill/>
          </a:ln>
        </p:spPr>
        <p:txBody>
          <a:bodyPr spcFirstLastPara="1" wrap="square" lIns="36576" tIns="36576" rIns="36576" bIns="36576" anchor="ctr" anchorCtr="0">
            <a:noAutofit/>
          </a:bodyPr>
          <a:lstStyle/>
          <a:p>
            <a:pPr marL="0" lvl="0" indent="0" algn="l" rtl="0">
              <a:lnSpc>
                <a:spcPct val="90000"/>
              </a:lnSpc>
              <a:spcBef>
                <a:spcPts val="0"/>
              </a:spcBef>
              <a:spcAft>
                <a:spcPts val="0"/>
              </a:spcAft>
              <a:buNone/>
            </a:pPr>
            <a:r>
              <a:rPr lang="uk-UA" sz="950">
                <a:solidFill>
                  <a:srgbClr val="2B2422"/>
                </a:solidFill>
                <a:latin typeface="Montserrat Medium"/>
                <a:ea typeface="Montserrat Medium"/>
                <a:cs typeface="Montserrat Medium"/>
                <a:sym typeface="Montserrat Medium"/>
              </a:rPr>
              <a:t>готові згенеровані рішення як власні; автогенерація тестових рішень (п. 7.1); передання персональних чи службових даних</a:t>
            </a:r>
            <a:endParaRPr lang="uk-UA" sz="1400">
              <a:solidFill>
                <a:srgbClr val="5A524D"/>
              </a:solidFill>
              <a:latin typeface="Montserrat Medium"/>
              <a:ea typeface="Montserrat Medium"/>
              <a:cs typeface="Montserrat Medium"/>
              <a:sym typeface="Montserrat Medium"/>
            </a:endParaRPr>
          </a:p>
        </p:txBody>
      </p:sp>
      <p:sp>
        <p:nvSpPr>
          <p:cNvPr id="620" name="Shape 619"/>
          <p:cNvSpPr/>
          <p:nvPr/>
        </p:nvSpPr>
        <p:spPr>
          <a:xfrm>
            <a:off x="548640" y="5056632"/>
            <a:ext cx="2139696" cy="640080"/>
          </a:xfrm>
          <a:prstGeom prst="roundRect">
            <a:avLst>
              <a:gd name="adj" fmla="val 5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622" name="TextBox 621"/>
          <p:cNvSpPr txBox="1"/>
          <p:nvPr/>
        </p:nvSpPr>
        <p:spPr>
          <a:xfrm>
            <a:off x="621792" y="5056632"/>
            <a:ext cx="1993392" cy="640080"/>
          </a:xfrm>
          <a:prstGeom prst="rect">
            <a:avLst/>
          </a:prstGeom>
          <a:noFill/>
          <a:ln>
            <a:noFill/>
          </a:ln>
        </p:spPr>
        <p:txBody>
          <a:bodyPr spcFirstLastPara="1" wrap="square" lIns="36576" tIns="36576" rIns="36576" bIns="36576" anchor="ctr" anchorCtr="0">
            <a:noAutofit/>
          </a:bodyPr>
          <a:lstStyle/>
          <a:p>
            <a:pPr marL="0" lvl="0" indent="0" algn="l" rtl="0">
              <a:lnSpc>
                <a:spcPct val="90000"/>
              </a:lnSpc>
              <a:spcBef>
                <a:spcPts val="0"/>
              </a:spcBef>
              <a:spcAft>
                <a:spcPts val="0"/>
              </a:spcAft>
              <a:buNone/>
            </a:pPr>
            <a:r>
              <a:rPr lang="uk-UA" sz="1000">
                <a:solidFill>
                  <a:srgbClr val="2B2422"/>
                </a:solidFill>
                <a:latin typeface="Montserrat ExtraBold"/>
                <a:ea typeface="Montserrat ExtraBold"/>
                <a:cs typeface="Montserrat ExtraBold"/>
                <a:sym typeface="Montserrat ExtraBold"/>
              </a:rPr>
              <a:t>Наукова стаття, дисертація, рецензування</a:t>
            </a:r>
            <a:endParaRPr lang="uk-UA" sz="1400">
              <a:solidFill>
                <a:srgbClr val="5A524D"/>
              </a:solidFill>
              <a:latin typeface="Montserrat Medium"/>
              <a:ea typeface="Montserrat Medium"/>
              <a:cs typeface="Montserrat Medium"/>
              <a:sym typeface="Montserrat Medium"/>
            </a:endParaRPr>
          </a:p>
        </p:txBody>
      </p:sp>
      <p:sp>
        <p:nvSpPr>
          <p:cNvPr id="624" name="Shape 623"/>
          <p:cNvSpPr/>
          <p:nvPr/>
        </p:nvSpPr>
        <p:spPr>
          <a:xfrm>
            <a:off x="2743200" y="5056632"/>
            <a:ext cx="2871216" cy="640080"/>
          </a:xfrm>
          <a:prstGeom prst="roundRect">
            <a:avLst>
              <a:gd name="adj" fmla="val 5000"/>
            </a:avLst>
          </a:prstGeom>
          <a:solidFill>
            <a:srgbClr val="EDF1E2"/>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626" name="TextBox 625"/>
          <p:cNvSpPr txBox="1"/>
          <p:nvPr/>
        </p:nvSpPr>
        <p:spPr>
          <a:xfrm>
            <a:off x="2816352" y="5056632"/>
            <a:ext cx="2724912" cy="640080"/>
          </a:xfrm>
          <a:prstGeom prst="rect">
            <a:avLst/>
          </a:prstGeom>
          <a:noFill/>
          <a:ln>
            <a:noFill/>
          </a:ln>
        </p:spPr>
        <p:txBody>
          <a:bodyPr spcFirstLastPara="1" wrap="square" lIns="36576" tIns="36576" rIns="36576" bIns="36576" anchor="ctr" anchorCtr="0">
            <a:noAutofit/>
          </a:bodyPr>
          <a:lstStyle/>
          <a:p>
            <a:pPr marL="0" lvl="0" indent="0" algn="l" rtl="0">
              <a:lnSpc>
                <a:spcPct val="90000"/>
              </a:lnSpc>
              <a:spcBef>
                <a:spcPts val="0"/>
              </a:spcBef>
              <a:spcAft>
                <a:spcPts val="0"/>
              </a:spcAft>
              <a:buNone/>
            </a:pPr>
            <a:r>
              <a:rPr lang="uk-UA" sz="950">
                <a:solidFill>
                  <a:srgbClr val="2B2422"/>
                </a:solidFill>
                <a:latin typeface="Montserrat Medium"/>
                <a:ea typeface="Montserrat Medium"/>
                <a:cs typeface="Montserrat Medium"/>
                <a:sym typeface="Montserrat Medium"/>
              </a:rPr>
              <a:t>мовне редагування, переклад, пошук — за правилами видання</a:t>
            </a:r>
            <a:endParaRPr lang="uk-UA" sz="1400">
              <a:solidFill>
                <a:srgbClr val="5A524D"/>
              </a:solidFill>
              <a:latin typeface="Montserrat Medium"/>
              <a:ea typeface="Montserrat Medium"/>
              <a:cs typeface="Montserrat Medium"/>
              <a:sym typeface="Montserrat Medium"/>
            </a:endParaRPr>
          </a:p>
        </p:txBody>
      </p:sp>
      <p:sp>
        <p:nvSpPr>
          <p:cNvPr id="628" name="Shape 627"/>
          <p:cNvSpPr/>
          <p:nvPr/>
        </p:nvSpPr>
        <p:spPr>
          <a:xfrm>
            <a:off x="5669280" y="5056632"/>
            <a:ext cx="2916936" cy="640080"/>
          </a:xfrm>
          <a:prstGeom prst="roundRect">
            <a:avLst>
              <a:gd name="adj" fmla="val 5000"/>
            </a:avLst>
          </a:prstGeom>
          <a:solidFill>
            <a:srgbClr val="F6ECD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630" name="TextBox 629"/>
          <p:cNvSpPr txBox="1"/>
          <p:nvPr/>
        </p:nvSpPr>
        <p:spPr>
          <a:xfrm>
            <a:off x="5742432" y="5056632"/>
            <a:ext cx="2770632" cy="640080"/>
          </a:xfrm>
          <a:prstGeom prst="rect">
            <a:avLst/>
          </a:prstGeom>
          <a:noFill/>
          <a:ln>
            <a:noFill/>
          </a:ln>
        </p:spPr>
        <p:txBody>
          <a:bodyPr spcFirstLastPara="1" wrap="square" lIns="36576" tIns="36576" rIns="36576" bIns="36576" anchor="ctr" anchorCtr="0">
            <a:noAutofit/>
          </a:bodyPr>
          <a:lstStyle/>
          <a:p>
            <a:pPr marL="0" lvl="0" indent="0" algn="l" rtl="0">
              <a:lnSpc>
                <a:spcPct val="90000"/>
              </a:lnSpc>
              <a:spcBef>
                <a:spcPts val="0"/>
              </a:spcBef>
              <a:spcAft>
                <a:spcPts val="0"/>
              </a:spcAft>
              <a:buNone/>
            </a:pPr>
            <a:r>
              <a:rPr lang="uk-UA" sz="950">
                <a:solidFill>
                  <a:srgbClr val="2B2422"/>
                </a:solidFill>
                <a:latin typeface="Montserrat Medium"/>
                <a:ea typeface="Montserrat Medium"/>
                <a:cs typeface="Montserrat Medium"/>
                <a:sym typeface="Montserrat Medium"/>
              </a:rPr>
              <a:t>суттєве використання розкривається у «Методах» або «Подяках» (COPE, ЄК); ч. 4 ст. 8 Закону</a:t>
            </a:r>
            <a:endParaRPr lang="uk-UA" sz="1400">
              <a:solidFill>
                <a:srgbClr val="5A524D"/>
              </a:solidFill>
              <a:latin typeface="Montserrat Medium"/>
              <a:ea typeface="Montserrat Medium"/>
              <a:cs typeface="Montserrat Medium"/>
              <a:sym typeface="Montserrat Medium"/>
            </a:endParaRPr>
          </a:p>
        </p:txBody>
      </p:sp>
      <p:sp>
        <p:nvSpPr>
          <p:cNvPr id="632" name="Shape 631"/>
          <p:cNvSpPr/>
          <p:nvPr/>
        </p:nvSpPr>
        <p:spPr>
          <a:xfrm>
            <a:off x="8641080" y="5056632"/>
            <a:ext cx="2944368" cy="640080"/>
          </a:xfrm>
          <a:prstGeom prst="roundRect">
            <a:avLst>
              <a:gd name="adj" fmla="val 5000"/>
            </a:avLst>
          </a:prstGeom>
          <a:solidFill>
            <a:srgbClr val="FBEAE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634" name="TextBox 633"/>
          <p:cNvSpPr txBox="1"/>
          <p:nvPr/>
        </p:nvSpPr>
        <p:spPr>
          <a:xfrm>
            <a:off x="8714232" y="5056632"/>
            <a:ext cx="2798064" cy="640080"/>
          </a:xfrm>
          <a:prstGeom prst="rect">
            <a:avLst/>
          </a:prstGeom>
          <a:noFill/>
          <a:ln>
            <a:noFill/>
          </a:ln>
        </p:spPr>
        <p:txBody>
          <a:bodyPr spcFirstLastPara="1" wrap="square" lIns="36576" tIns="36576" rIns="36576" bIns="36576" anchor="ctr" anchorCtr="0">
            <a:noAutofit/>
          </a:bodyPr>
          <a:lstStyle/>
          <a:p>
            <a:pPr marL="0" lvl="0" indent="0" algn="l" rtl="0">
              <a:lnSpc>
                <a:spcPct val="90000"/>
              </a:lnSpc>
              <a:spcBef>
                <a:spcPts val="0"/>
              </a:spcBef>
              <a:spcAft>
                <a:spcPts val="0"/>
              </a:spcAft>
              <a:buNone/>
            </a:pPr>
            <a:r>
              <a:rPr lang="uk-UA" sz="950">
                <a:solidFill>
                  <a:srgbClr val="2B2422"/>
                </a:solidFill>
                <a:latin typeface="Montserrat Medium"/>
                <a:ea typeface="Montserrat Medium"/>
                <a:cs typeface="Montserrat Medium"/>
                <a:sym typeface="Montserrat Medium"/>
              </a:rPr>
              <a:t>ШІ як співавтор; текст як власний без зазначення (ст. 29); завантаження чужих рукописів; делегування рецензії ШІ</a:t>
            </a:r>
            <a:endParaRPr lang="uk-UA" sz="1400">
              <a:solidFill>
                <a:srgbClr val="5A524D"/>
              </a:solidFill>
              <a:latin typeface="Montserrat Medium"/>
              <a:ea typeface="Montserrat Medium"/>
              <a:cs typeface="Montserrat Medium"/>
              <a:sym typeface="Montserrat Medium"/>
            </a:endParaRPr>
          </a:p>
        </p:txBody>
      </p:sp>
      <p:sp>
        <p:nvSpPr>
          <p:cNvPr id="636" name="TextBox 635"/>
          <p:cNvSpPr txBox="1"/>
          <p:nvPr/>
        </p:nvSpPr>
        <p:spPr>
          <a:xfrm>
            <a:off x="548640" y="5788152"/>
            <a:ext cx="11091672" cy="274320"/>
          </a:xfrm>
          <a:prstGeom prst="rect">
            <a:avLst/>
          </a:prstGeom>
          <a:noFill/>
          <a:ln>
            <a:noFill/>
          </a:ln>
        </p:spPr>
        <p:txBody>
          <a:bodyPr spcFirstLastPara="1" wrap="square" lIns="45720" tIns="45720" rIns="45720" bIns="45720" anchor="t" anchorCtr="0">
            <a:noAutofit/>
          </a:bodyPr>
          <a:lstStyle/>
          <a:p>
            <a:pPr marL="0" lvl="0" indent="0" algn="l" rtl="0">
              <a:lnSpc>
                <a:spcPct val="95000"/>
              </a:lnSpc>
              <a:spcBef>
                <a:spcPts val="0"/>
              </a:spcBef>
              <a:spcAft>
                <a:spcPts val="400"/>
              </a:spcAft>
              <a:buNone/>
            </a:pPr>
            <a:r>
              <a:rPr lang="uk-UA" sz="950" i="1">
                <a:solidFill>
                  <a:srgbClr val="8C837C"/>
                </a:solidFill>
                <a:latin typeface="Montserrat"/>
                <a:ea typeface="Montserrat"/>
                <a:cs typeface="Montserrat"/>
                <a:sym typeface="Montserrat"/>
              </a:rPr>
              <a:t>Поза оцінюваними завданнями ШІ використовується вільно (п. 3.1). Для оцінюваних завдань межу задає рівень у робочій програмі; без визначення — рівень 1.</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
        <p:cNvGrpSpPr/>
        <p:nvPr/>
      </p:nvGrpSpPr>
      <p:grpSpPr>
        <a:xfrm>
          <a:off x="0" y="0"/>
          <a:ext cx="0" cy="0"/>
          <a:chOff x="0" y="0"/>
          <a:chExt cx="0" cy="0"/>
        </a:xfrm>
      </p:grpSpPr>
      <p:sp>
        <p:nvSpPr>
          <p:cNvPr id="637" name="Title"/>
          <p:cNvSpPr txBox="1"/>
          <p:nvPr/>
        </p:nvSpPr>
        <p:spPr>
          <a:xfrm>
            <a:off x="548640" y="868680"/>
            <a:ext cx="11064240" cy="1143000"/>
          </a:xfrm>
          <a:prstGeom prst="rect">
            <a:avLst/>
          </a:prstGeom>
          <a:noFill/>
          <a:ln>
            <a:noFill/>
          </a:ln>
        </p:spPr>
        <p:txBody>
          <a:bodyPr spcFirstLastPara="1" wrap="square" lIns="45720" tIns="45720" rIns="45720" bIns="45720" anchor="t" anchorCtr="0">
            <a:noAutofit/>
          </a:bodyPr>
          <a:lstStyle/>
          <a:p>
            <a:pPr marL="0" lvl="0" indent="0" algn="l" rtl="0">
              <a:lnSpc>
                <a:spcPct val="90000"/>
              </a:lnSpc>
              <a:spcBef>
                <a:spcPts val="0"/>
              </a:spcBef>
              <a:spcAft>
                <a:spcPts val="0"/>
              </a:spcAft>
              <a:buNone/>
            </a:pPr>
            <a:r>
              <a:rPr lang="uk-UA" sz="2400">
                <a:solidFill>
                  <a:srgbClr val="B80000"/>
                </a:solidFill>
                <a:latin typeface="Montserrat Black"/>
                <a:ea typeface="Montserrat Black"/>
                <a:cs typeface="Montserrat Black"/>
                <a:sym typeface="Montserrat Black"/>
              </a:rPr>
              <a:t>Три кейси — три ролі</a:t>
            </a:r>
            <a:br>
              <a:rPr lang="uk-UA" sz="1900">
                <a:solidFill>
                  <a:srgbClr val="2B2422"/>
                </a:solidFill>
                <a:latin typeface="Montserrat Black"/>
                <a:ea typeface="Montserrat Black"/>
                <a:cs typeface="Montserrat Black"/>
                <a:sym typeface="Montserrat Black"/>
              </a:rPr>
            </a:br>
            <a:r>
              <a:rPr lang="uk-UA" sz="1900">
                <a:solidFill>
                  <a:srgbClr val="2B2422"/>
                </a:solidFill>
                <a:latin typeface="Montserrat Black"/>
                <a:ea typeface="Montserrat Black"/>
                <a:cs typeface="Montserrat Black"/>
                <a:sym typeface="Montserrat Black"/>
              </a:rPr>
              <a:t>де проходить межа на практиці</a:t>
            </a:r>
            <a:endParaRPr lang="uk-UA" sz="1400">
              <a:solidFill>
                <a:srgbClr val="5A524D"/>
              </a:solidFill>
              <a:latin typeface="Montserrat Medium"/>
              <a:ea typeface="Montserrat Medium"/>
              <a:cs typeface="Montserrat Medium"/>
              <a:sym typeface="Montserrat Medium"/>
            </a:endParaRPr>
          </a:p>
        </p:txBody>
      </p:sp>
      <p:sp>
        <p:nvSpPr>
          <p:cNvPr id="639" name="Shape 638"/>
          <p:cNvSpPr/>
          <p:nvPr/>
        </p:nvSpPr>
        <p:spPr>
          <a:xfrm>
            <a:off x="548640" y="2011680"/>
            <a:ext cx="3593592" cy="3611880"/>
          </a:xfrm>
          <a:prstGeom prst="roundRect">
            <a:avLst>
              <a:gd name="adj" fmla="val 5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641" name="Picture 640"/>
          <p:cNvPicPr preferRelativeResize="0"/>
          <p:nvPr/>
        </p:nvPicPr>
        <p:blipFill>
          <a:blip r:embed="rId4"/>
          <a:stretch>
            <a:fillRect/>
          </a:stretch>
        </p:blipFill>
        <p:spPr>
          <a:xfrm>
            <a:off x="731520" y="2176272"/>
            <a:ext cx="384048" cy="384048"/>
          </a:xfrm>
          <a:prstGeom prst="rect">
            <a:avLst/>
          </a:prstGeom>
          <a:noFill/>
          <a:ln>
            <a:noFill/>
          </a:ln>
        </p:spPr>
      </p:pic>
      <p:sp>
        <p:nvSpPr>
          <p:cNvPr id="643" name="TextBox 642"/>
          <p:cNvSpPr txBox="1"/>
          <p:nvPr/>
        </p:nvSpPr>
        <p:spPr>
          <a:xfrm>
            <a:off x="1188720" y="2139696"/>
            <a:ext cx="2816352" cy="457200"/>
          </a:xfrm>
          <a:prstGeom prst="rect">
            <a:avLst/>
          </a:prstGeom>
          <a:noFill/>
          <a:ln>
            <a:noFill/>
          </a:ln>
        </p:spPr>
        <p:txBody>
          <a:bodyPr spcFirstLastPara="1" wrap="square" lIns="45720" tIns="45720" rIns="45720" bIns="45720" anchor="ctr" anchorCtr="0">
            <a:noAutofit/>
          </a:bodyPr>
          <a:lstStyle/>
          <a:p>
            <a:pPr marL="0" lvl="0" indent="0" algn="l" rtl="0">
              <a:lnSpc>
                <a:spcPct val="100000"/>
              </a:lnSpc>
              <a:spcBef>
                <a:spcPts val="0"/>
              </a:spcBef>
              <a:spcAft>
                <a:spcPts val="0"/>
              </a:spcAft>
              <a:buNone/>
            </a:pPr>
            <a:r>
              <a:rPr lang="uk-UA" sz="1300">
                <a:solidFill>
                  <a:srgbClr val="7A1F1F"/>
                </a:solidFill>
                <a:latin typeface="Montserrat ExtraBold"/>
                <a:ea typeface="Montserrat ExtraBold"/>
                <a:cs typeface="Montserrat ExtraBold"/>
                <a:sym typeface="Montserrat ExtraBold"/>
              </a:rPr>
              <a:t>Студентка, 2 курс</a:t>
            </a:r>
            <a:endParaRPr lang="uk-UA" sz="1400">
              <a:solidFill>
                <a:srgbClr val="5A524D"/>
              </a:solidFill>
              <a:latin typeface="Montserrat Medium"/>
              <a:ea typeface="Montserrat Medium"/>
              <a:cs typeface="Montserrat Medium"/>
              <a:sym typeface="Montserrat Medium"/>
            </a:endParaRPr>
          </a:p>
        </p:txBody>
      </p:sp>
      <p:sp>
        <p:nvSpPr>
          <p:cNvPr id="645" name="TextBox 644"/>
          <p:cNvSpPr txBox="1"/>
          <p:nvPr/>
        </p:nvSpPr>
        <p:spPr>
          <a:xfrm>
            <a:off x="713232" y="2697480"/>
            <a:ext cx="3264408" cy="1188720"/>
          </a:xfrm>
          <a:prstGeom prst="rect">
            <a:avLst/>
          </a:prstGeom>
          <a:noFill/>
          <a:ln>
            <a:noFill/>
          </a:ln>
        </p:spPr>
        <p:txBody>
          <a:bodyPr spcFirstLastPara="1" wrap="square" lIns="45720" tIns="45720" rIns="45720" bIns="45720" anchor="t" anchorCtr="0">
            <a:noAutofit/>
          </a:bodyPr>
          <a:lstStyle/>
          <a:p>
            <a:pPr marL="0" lvl="0" indent="0" algn="l" rtl="0">
              <a:lnSpc>
                <a:spcPct val="100000"/>
              </a:lnSpc>
              <a:spcBef>
                <a:spcPts val="0"/>
              </a:spcBef>
              <a:spcAft>
                <a:spcPts val="200"/>
              </a:spcAft>
              <a:buNone/>
            </a:pPr>
            <a:r>
              <a:rPr lang="uk-UA" sz="1100">
                <a:solidFill>
                  <a:srgbClr val="8C837C"/>
                </a:solidFill>
                <a:latin typeface="Montserrat SemiBold"/>
                <a:ea typeface="Montserrat SemiBold"/>
                <a:cs typeface="Montserrat SemiBold"/>
                <a:sym typeface="Montserrat SemiBold"/>
              </a:rPr>
              <a:t>СИТУАЦІЯ</a:t>
            </a:r>
            <a:endParaRPr lang="uk-UA" sz="1400">
              <a:solidFill>
                <a:srgbClr val="5A524D"/>
              </a:solidFill>
              <a:latin typeface="Montserrat Medium"/>
              <a:ea typeface="Montserrat Medium"/>
              <a:cs typeface="Montserrat Medium"/>
              <a:sym typeface="Montserrat Medium"/>
            </a:endParaRPr>
          </a:p>
          <a:p>
            <a:pPr marL="0" lvl="0" indent="0" algn="l" rtl="0">
              <a:lnSpc>
                <a:spcPct val="98000"/>
              </a:lnSpc>
              <a:spcBef>
                <a:spcPts val="0"/>
              </a:spcBef>
              <a:spcAft>
                <a:spcPts val="400"/>
              </a:spcAft>
              <a:buNone/>
            </a:pPr>
            <a:r>
              <a:rPr lang="uk-UA" sz="1100">
                <a:solidFill>
                  <a:srgbClr val="2B2422"/>
                </a:solidFill>
                <a:latin typeface="Montserrat Medium"/>
                <a:ea typeface="Montserrat Medium"/>
                <a:cs typeface="Montserrat Medium"/>
                <a:sym typeface="Montserrat Medium"/>
              </a:rPr>
              <a:t>Пише есе з філософії. Просить чат-бот скласти план і перелік аргументів, потім пише текст сама, перевіряє граматику за допомогою ШІ.</a:t>
            </a:r>
            <a:endParaRPr lang="uk-UA" sz="1400">
              <a:solidFill>
                <a:srgbClr val="5A524D"/>
              </a:solidFill>
              <a:latin typeface="Montserrat Medium"/>
              <a:ea typeface="Montserrat Medium"/>
              <a:cs typeface="Montserrat Medium"/>
              <a:sym typeface="Montserrat Medium"/>
            </a:endParaRPr>
          </a:p>
        </p:txBody>
      </p:sp>
      <p:sp>
        <p:nvSpPr>
          <p:cNvPr id="646" name="Verdict box 1"/>
          <p:cNvSpPr/>
          <p:nvPr/>
        </p:nvSpPr>
        <p:spPr>
          <a:xfrm>
            <a:off x="713232" y="3931920"/>
            <a:ext cx="3264408" cy="1527048"/>
          </a:xfrm>
          <a:prstGeom prst="roundRect">
            <a:avLst>
              <a:gd name="adj" fmla="val 6000"/>
            </a:avLst>
          </a:prstGeom>
          <a:solidFill>
            <a:srgbClr val="EDF1E2"/>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647" name="Verdict text 1"/>
          <p:cNvSpPr txBox="1"/>
          <p:nvPr/>
        </p:nvSpPr>
        <p:spPr>
          <a:xfrm>
            <a:off x="804672" y="3977640"/>
            <a:ext cx="3081528" cy="1435608"/>
          </a:xfrm>
          <a:prstGeom prst="rect">
            <a:avLst/>
          </a:prstGeom>
          <a:noFill/>
          <a:ln>
            <a:noFill/>
          </a:ln>
        </p:spPr>
        <p:txBody>
          <a:bodyPr spcFirstLastPara="1" wrap="square" lIns="45720" tIns="45720" rIns="45720" bIns="45720" anchor="t" anchorCtr="0">
            <a:noAutofit/>
          </a:bodyPr>
          <a:lstStyle/>
          <a:p>
            <a:pPr marL="0" lvl="0" indent="0" algn="l" rtl="0">
              <a:lnSpc>
                <a:spcPct val="100000"/>
              </a:lnSpc>
              <a:spcBef>
                <a:spcPts val="0"/>
              </a:spcBef>
              <a:spcAft>
                <a:spcPts val="200"/>
              </a:spcAft>
              <a:buNone/>
            </a:pPr>
            <a:r>
              <a:rPr lang="uk-UA" sz="1100">
                <a:solidFill>
                  <a:srgbClr val="5F7A32"/>
                </a:solidFill>
                <a:latin typeface="Montserrat SemiBold"/>
                <a:ea typeface="Montserrat SemiBold"/>
                <a:cs typeface="Montserrat SemiBold"/>
                <a:sym typeface="Montserrat SemiBold"/>
              </a:rPr>
              <a:t>ВИСНОВОК: ЗАЛЕЖИТЬ ВІД РІВНЯ</a:t>
            </a:r>
            <a:endParaRPr lang="uk-UA" sz="1400">
              <a:solidFill>
                <a:srgbClr val="5A524D"/>
              </a:solidFill>
              <a:latin typeface="Montserrat Medium"/>
              <a:ea typeface="Montserrat Medium"/>
              <a:cs typeface="Montserrat Medium"/>
              <a:sym typeface="Montserrat Medium"/>
            </a:endParaRPr>
          </a:p>
          <a:p>
            <a:pPr marL="0" lvl="0" indent="0" algn="l" rtl="0">
              <a:lnSpc>
                <a:spcPct val="98000"/>
              </a:lnSpc>
              <a:spcBef>
                <a:spcPts val="0"/>
              </a:spcBef>
              <a:spcAft>
                <a:spcPts val="400"/>
              </a:spcAft>
              <a:buNone/>
            </a:pPr>
            <a:r>
              <a:rPr lang="uk-UA" sz="1050">
                <a:solidFill>
                  <a:srgbClr val="2B2422"/>
                </a:solidFill>
                <a:latin typeface="Montserrat Medium"/>
                <a:ea typeface="Montserrat Medium"/>
                <a:cs typeface="Montserrat Medium"/>
                <a:sym typeface="Montserrat Medium"/>
              </a:rPr>
              <a:t>Залежить від рівня в робочій програмі: за рівня 2 — дозволено з декларацією (план — ідеї щодо структури; перевірка граматики — виняток п. 3.4.1); за рівня 1 або якщо рівень не визначено — порушення (п. 6.1.3).</a:t>
            </a:r>
            <a:endParaRPr lang="uk-UA" sz="1400">
              <a:solidFill>
                <a:srgbClr val="5A524D"/>
              </a:solidFill>
              <a:latin typeface="Montserrat Medium"/>
              <a:ea typeface="Montserrat Medium"/>
              <a:cs typeface="Montserrat Medium"/>
              <a:sym typeface="Montserrat Medium"/>
            </a:endParaRPr>
          </a:p>
        </p:txBody>
      </p:sp>
      <p:sp>
        <p:nvSpPr>
          <p:cNvPr id="649" name="Shape 648"/>
          <p:cNvSpPr/>
          <p:nvPr/>
        </p:nvSpPr>
        <p:spPr>
          <a:xfrm>
            <a:off x="4297680" y="2011680"/>
            <a:ext cx="3593592" cy="3611880"/>
          </a:xfrm>
          <a:prstGeom prst="roundRect">
            <a:avLst>
              <a:gd name="adj" fmla="val 5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651" name="Picture 650"/>
          <p:cNvPicPr preferRelativeResize="0"/>
          <p:nvPr/>
        </p:nvPicPr>
        <p:blipFill>
          <a:blip r:embed="rId5"/>
          <a:stretch>
            <a:fillRect/>
          </a:stretch>
        </p:blipFill>
        <p:spPr>
          <a:xfrm>
            <a:off x="4480560" y="2176272"/>
            <a:ext cx="384048" cy="384048"/>
          </a:xfrm>
          <a:prstGeom prst="rect">
            <a:avLst/>
          </a:prstGeom>
          <a:noFill/>
          <a:ln>
            <a:noFill/>
          </a:ln>
        </p:spPr>
      </p:pic>
      <p:sp>
        <p:nvSpPr>
          <p:cNvPr id="653" name="TextBox 652"/>
          <p:cNvSpPr txBox="1"/>
          <p:nvPr/>
        </p:nvSpPr>
        <p:spPr>
          <a:xfrm>
            <a:off x="4937760" y="2139696"/>
            <a:ext cx="2816352" cy="457200"/>
          </a:xfrm>
          <a:prstGeom prst="rect">
            <a:avLst/>
          </a:prstGeom>
          <a:noFill/>
          <a:ln>
            <a:noFill/>
          </a:ln>
        </p:spPr>
        <p:txBody>
          <a:bodyPr spcFirstLastPara="1" wrap="square" lIns="45720" tIns="45720" rIns="45720" bIns="45720" anchor="ctr" anchorCtr="0">
            <a:noAutofit/>
          </a:bodyPr>
          <a:lstStyle/>
          <a:p>
            <a:pPr marL="0" lvl="0" indent="0" algn="l" rtl="0">
              <a:lnSpc>
                <a:spcPct val="100000"/>
              </a:lnSpc>
              <a:spcBef>
                <a:spcPts val="0"/>
              </a:spcBef>
              <a:spcAft>
                <a:spcPts val="0"/>
              </a:spcAft>
              <a:buNone/>
            </a:pPr>
            <a:r>
              <a:rPr lang="uk-UA" sz="1300">
                <a:solidFill>
                  <a:srgbClr val="7A1F1F"/>
                </a:solidFill>
                <a:latin typeface="Montserrat ExtraBold"/>
                <a:ea typeface="Montserrat ExtraBold"/>
                <a:cs typeface="Montserrat ExtraBold"/>
                <a:sym typeface="Montserrat ExtraBold"/>
              </a:rPr>
              <a:t>Аспірант, 3 рік</a:t>
            </a:r>
            <a:endParaRPr lang="uk-UA" sz="1400">
              <a:solidFill>
                <a:srgbClr val="5A524D"/>
              </a:solidFill>
              <a:latin typeface="Montserrat Medium"/>
              <a:ea typeface="Montserrat Medium"/>
              <a:cs typeface="Montserrat Medium"/>
              <a:sym typeface="Montserrat Medium"/>
            </a:endParaRPr>
          </a:p>
        </p:txBody>
      </p:sp>
      <p:sp>
        <p:nvSpPr>
          <p:cNvPr id="655" name="TextBox 654"/>
          <p:cNvSpPr txBox="1"/>
          <p:nvPr/>
        </p:nvSpPr>
        <p:spPr>
          <a:xfrm>
            <a:off x="4462272" y="2697480"/>
            <a:ext cx="3264408" cy="1188720"/>
          </a:xfrm>
          <a:prstGeom prst="rect">
            <a:avLst/>
          </a:prstGeom>
          <a:noFill/>
          <a:ln>
            <a:noFill/>
          </a:ln>
        </p:spPr>
        <p:txBody>
          <a:bodyPr spcFirstLastPara="1" wrap="square" lIns="45720" tIns="45720" rIns="45720" bIns="45720" anchor="t" anchorCtr="0">
            <a:noAutofit/>
          </a:bodyPr>
          <a:lstStyle/>
          <a:p>
            <a:pPr marL="0" lvl="0" indent="0" algn="l" rtl="0">
              <a:lnSpc>
                <a:spcPct val="100000"/>
              </a:lnSpc>
              <a:spcBef>
                <a:spcPts val="0"/>
              </a:spcBef>
              <a:spcAft>
                <a:spcPts val="200"/>
              </a:spcAft>
              <a:buNone/>
            </a:pPr>
            <a:r>
              <a:rPr lang="uk-UA" sz="1100">
                <a:solidFill>
                  <a:srgbClr val="8C837C"/>
                </a:solidFill>
                <a:latin typeface="Montserrat SemiBold"/>
                <a:ea typeface="Montserrat SemiBold"/>
                <a:cs typeface="Montserrat SemiBold"/>
                <a:sym typeface="Montserrat SemiBold"/>
              </a:rPr>
              <a:t>СИТУАЦІЯ</a:t>
            </a:r>
            <a:endParaRPr lang="uk-UA" sz="1400">
              <a:solidFill>
                <a:srgbClr val="5A524D"/>
              </a:solidFill>
              <a:latin typeface="Montserrat Medium"/>
              <a:ea typeface="Montserrat Medium"/>
              <a:cs typeface="Montserrat Medium"/>
              <a:sym typeface="Montserrat Medium"/>
            </a:endParaRPr>
          </a:p>
          <a:p>
            <a:pPr marL="0" lvl="0" indent="0" algn="l" rtl="0">
              <a:lnSpc>
                <a:spcPct val="98000"/>
              </a:lnSpc>
              <a:spcBef>
                <a:spcPts val="0"/>
              </a:spcBef>
              <a:spcAft>
                <a:spcPts val="400"/>
              </a:spcAft>
              <a:buNone/>
            </a:pPr>
            <a:r>
              <a:rPr lang="uk-UA" sz="1100">
                <a:solidFill>
                  <a:srgbClr val="2B2422"/>
                </a:solidFill>
                <a:latin typeface="Montserrat Medium"/>
                <a:ea typeface="Montserrat Medium"/>
                <a:cs typeface="Montserrat Medium"/>
                <a:sym typeface="Montserrat Medium"/>
              </a:rPr>
              <a:t>Просить чат-бот «написати огляд літератури з посиланнями» на тему дисертації, не даючи жодних джерел, і вставляє результат у розділ 1.</a:t>
            </a:r>
            <a:endParaRPr lang="uk-UA" sz="1400">
              <a:solidFill>
                <a:srgbClr val="5A524D"/>
              </a:solidFill>
              <a:latin typeface="Montserrat Medium"/>
              <a:ea typeface="Montserrat Medium"/>
              <a:cs typeface="Montserrat Medium"/>
              <a:sym typeface="Montserrat Medium"/>
            </a:endParaRPr>
          </a:p>
        </p:txBody>
      </p:sp>
      <p:sp>
        <p:nvSpPr>
          <p:cNvPr id="656" name="Verdict box 2"/>
          <p:cNvSpPr/>
          <p:nvPr/>
        </p:nvSpPr>
        <p:spPr>
          <a:xfrm>
            <a:off x="4462272" y="3931920"/>
            <a:ext cx="3264408" cy="1527048"/>
          </a:xfrm>
          <a:prstGeom prst="roundRect">
            <a:avLst>
              <a:gd name="adj" fmla="val 6000"/>
            </a:avLst>
          </a:prstGeom>
          <a:solidFill>
            <a:srgbClr val="FBEAE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657" name="Verdict text 2"/>
          <p:cNvSpPr txBox="1"/>
          <p:nvPr/>
        </p:nvSpPr>
        <p:spPr>
          <a:xfrm>
            <a:off x="4553712" y="3977640"/>
            <a:ext cx="3081528" cy="1435608"/>
          </a:xfrm>
          <a:prstGeom prst="rect">
            <a:avLst/>
          </a:prstGeom>
          <a:noFill/>
          <a:ln>
            <a:noFill/>
          </a:ln>
        </p:spPr>
        <p:txBody>
          <a:bodyPr spcFirstLastPara="1" wrap="square" lIns="45720" tIns="45720" rIns="45720" bIns="45720" anchor="t" anchorCtr="0">
            <a:noAutofit/>
          </a:bodyPr>
          <a:lstStyle/>
          <a:p>
            <a:pPr marL="0" lvl="0" indent="0" algn="l" rtl="0">
              <a:lnSpc>
                <a:spcPct val="100000"/>
              </a:lnSpc>
              <a:spcBef>
                <a:spcPts val="0"/>
              </a:spcBef>
              <a:spcAft>
                <a:spcPts val="200"/>
              </a:spcAft>
              <a:buNone/>
            </a:pPr>
            <a:r>
              <a:rPr lang="uk-UA" sz="1100">
                <a:solidFill>
                  <a:srgbClr val="B80000"/>
                </a:solidFill>
                <a:latin typeface="Montserrat SemiBold"/>
                <a:ea typeface="Montserrat SemiBold"/>
                <a:cs typeface="Montserrat SemiBold"/>
                <a:sym typeface="Montserrat SemiBold"/>
              </a:rPr>
              <a:t>ВИСНОВОК: НЕ МОЖНА</a:t>
            </a:r>
            <a:endParaRPr lang="uk-UA" sz="1400">
              <a:solidFill>
                <a:srgbClr val="5A524D"/>
              </a:solidFill>
              <a:latin typeface="Montserrat Medium"/>
              <a:ea typeface="Montserrat Medium"/>
              <a:cs typeface="Montserrat Medium"/>
              <a:sym typeface="Montserrat Medium"/>
            </a:endParaRPr>
          </a:p>
          <a:p>
            <a:pPr marL="0" lvl="0" indent="0" algn="l" rtl="0">
              <a:lnSpc>
                <a:spcPct val="98000"/>
              </a:lnSpc>
              <a:spcBef>
                <a:spcPts val="0"/>
              </a:spcBef>
              <a:spcAft>
                <a:spcPts val="400"/>
              </a:spcAft>
              <a:buNone/>
            </a:pPr>
            <a:r>
              <a:rPr lang="uk-UA" sz="1050">
                <a:solidFill>
                  <a:srgbClr val="2B2422"/>
                </a:solidFill>
                <a:latin typeface="Montserrat Medium"/>
                <a:ea typeface="Montserrat Medium"/>
                <a:cs typeface="Montserrat Medium"/>
                <a:sym typeface="Montserrat Medium"/>
              </a:rPr>
              <a:t>За будь-якого рівня: текст подано як власний без зазначення (ст. 29), а посилання, яких модель «не бачила», часто вигадані (ст. 27). Правильно — читати самому; ШІ — для пошуку й структурування з перевіркою кожного джерела і декларацією.</a:t>
            </a:r>
            <a:endParaRPr lang="uk-UA" sz="1400">
              <a:solidFill>
                <a:srgbClr val="5A524D"/>
              </a:solidFill>
              <a:latin typeface="Montserrat Medium"/>
              <a:ea typeface="Montserrat Medium"/>
              <a:cs typeface="Montserrat Medium"/>
              <a:sym typeface="Montserrat Medium"/>
            </a:endParaRPr>
          </a:p>
        </p:txBody>
      </p:sp>
      <p:sp>
        <p:nvSpPr>
          <p:cNvPr id="659" name="Shape 658"/>
          <p:cNvSpPr/>
          <p:nvPr/>
        </p:nvSpPr>
        <p:spPr>
          <a:xfrm>
            <a:off x="8046720" y="2011680"/>
            <a:ext cx="3593592" cy="3611880"/>
          </a:xfrm>
          <a:prstGeom prst="roundRect">
            <a:avLst>
              <a:gd name="adj" fmla="val 5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661" name="Picture 660"/>
          <p:cNvPicPr preferRelativeResize="0"/>
          <p:nvPr/>
        </p:nvPicPr>
        <p:blipFill>
          <a:blip r:embed="rId6"/>
          <a:stretch>
            <a:fillRect/>
          </a:stretch>
        </p:blipFill>
        <p:spPr>
          <a:xfrm>
            <a:off x="8229600" y="2176272"/>
            <a:ext cx="384048" cy="384048"/>
          </a:xfrm>
          <a:prstGeom prst="rect">
            <a:avLst/>
          </a:prstGeom>
          <a:noFill/>
          <a:ln>
            <a:noFill/>
          </a:ln>
        </p:spPr>
      </p:pic>
      <p:sp>
        <p:nvSpPr>
          <p:cNvPr id="663" name="TextBox 662"/>
          <p:cNvSpPr txBox="1"/>
          <p:nvPr/>
        </p:nvSpPr>
        <p:spPr>
          <a:xfrm>
            <a:off x="8686800" y="2139696"/>
            <a:ext cx="2816352" cy="457200"/>
          </a:xfrm>
          <a:prstGeom prst="rect">
            <a:avLst/>
          </a:prstGeom>
          <a:noFill/>
          <a:ln>
            <a:noFill/>
          </a:ln>
        </p:spPr>
        <p:txBody>
          <a:bodyPr spcFirstLastPara="1" wrap="square" lIns="45720" tIns="45720" rIns="45720" bIns="45720" anchor="ctr" anchorCtr="0">
            <a:noAutofit/>
          </a:bodyPr>
          <a:lstStyle/>
          <a:p>
            <a:pPr marL="0" lvl="0" indent="0" algn="l" rtl="0">
              <a:lnSpc>
                <a:spcPct val="100000"/>
              </a:lnSpc>
              <a:spcBef>
                <a:spcPts val="0"/>
              </a:spcBef>
              <a:spcAft>
                <a:spcPts val="0"/>
              </a:spcAft>
              <a:buNone/>
            </a:pPr>
            <a:r>
              <a:rPr lang="uk-UA" sz="1300">
                <a:solidFill>
                  <a:srgbClr val="7A1F1F"/>
                </a:solidFill>
                <a:latin typeface="Montserrat ExtraBold"/>
                <a:ea typeface="Montserrat ExtraBold"/>
                <a:cs typeface="Montserrat ExtraBold"/>
                <a:sym typeface="Montserrat ExtraBold"/>
              </a:rPr>
              <a:t>Доцент</a:t>
            </a:r>
            <a:endParaRPr lang="uk-UA" sz="1400">
              <a:solidFill>
                <a:srgbClr val="5A524D"/>
              </a:solidFill>
              <a:latin typeface="Montserrat Medium"/>
              <a:ea typeface="Montserrat Medium"/>
              <a:cs typeface="Montserrat Medium"/>
              <a:sym typeface="Montserrat Medium"/>
            </a:endParaRPr>
          </a:p>
        </p:txBody>
      </p:sp>
      <p:sp>
        <p:nvSpPr>
          <p:cNvPr id="665" name="TextBox 664"/>
          <p:cNvSpPr txBox="1"/>
          <p:nvPr/>
        </p:nvSpPr>
        <p:spPr>
          <a:xfrm>
            <a:off x="8211312" y="2697480"/>
            <a:ext cx="3264408" cy="1188720"/>
          </a:xfrm>
          <a:prstGeom prst="rect">
            <a:avLst/>
          </a:prstGeom>
          <a:noFill/>
          <a:ln>
            <a:noFill/>
          </a:ln>
        </p:spPr>
        <p:txBody>
          <a:bodyPr spcFirstLastPara="1" wrap="square" lIns="45720" tIns="45720" rIns="45720" bIns="45720" anchor="t" anchorCtr="0">
            <a:noAutofit/>
          </a:bodyPr>
          <a:lstStyle/>
          <a:p>
            <a:pPr marL="0" lvl="0" indent="0" algn="l" rtl="0">
              <a:lnSpc>
                <a:spcPct val="100000"/>
              </a:lnSpc>
              <a:spcBef>
                <a:spcPts val="0"/>
              </a:spcBef>
              <a:spcAft>
                <a:spcPts val="200"/>
              </a:spcAft>
              <a:buNone/>
            </a:pPr>
            <a:r>
              <a:rPr lang="uk-UA" sz="1100">
                <a:solidFill>
                  <a:srgbClr val="8C837C"/>
                </a:solidFill>
                <a:latin typeface="Montserrat SemiBold"/>
                <a:ea typeface="Montserrat SemiBold"/>
                <a:cs typeface="Montserrat SemiBold"/>
                <a:sym typeface="Montserrat SemiBold"/>
              </a:rPr>
              <a:t>СИТУАЦІЯ</a:t>
            </a:r>
            <a:endParaRPr lang="uk-UA" sz="1400">
              <a:solidFill>
                <a:srgbClr val="5A524D"/>
              </a:solidFill>
              <a:latin typeface="Montserrat Medium"/>
              <a:ea typeface="Montserrat Medium"/>
              <a:cs typeface="Montserrat Medium"/>
              <a:sym typeface="Montserrat Medium"/>
            </a:endParaRPr>
          </a:p>
          <a:p>
            <a:pPr marL="0" lvl="0" indent="0" algn="l" rtl="0">
              <a:lnSpc>
                <a:spcPct val="98000"/>
              </a:lnSpc>
              <a:spcBef>
                <a:spcPts val="0"/>
              </a:spcBef>
              <a:spcAft>
                <a:spcPts val="400"/>
              </a:spcAft>
              <a:buNone/>
            </a:pPr>
            <a:r>
              <a:rPr lang="uk-UA" sz="1100">
                <a:solidFill>
                  <a:srgbClr val="2B2422"/>
                </a:solidFill>
                <a:latin typeface="Montserrat Medium"/>
                <a:ea typeface="Montserrat Medium"/>
                <a:cs typeface="Montserrat Medium"/>
                <a:sym typeface="Montserrat Medium"/>
              </a:rPr>
              <a:t>Отримує 60 курсових. Завантажує їх у публічний чат-бот і просить «оцінити за критеріями та виявити ШІ».</a:t>
            </a:r>
            <a:endParaRPr lang="uk-UA" sz="1400">
              <a:solidFill>
                <a:srgbClr val="5A524D"/>
              </a:solidFill>
              <a:latin typeface="Montserrat Medium"/>
              <a:ea typeface="Montserrat Medium"/>
              <a:cs typeface="Montserrat Medium"/>
              <a:sym typeface="Montserrat Medium"/>
            </a:endParaRPr>
          </a:p>
        </p:txBody>
      </p:sp>
      <p:sp>
        <p:nvSpPr>
          <p:cNvPr id="666" name="Verdict box 3"/>
          <p:cNvSpPr/>
          <p:nvPr/>
        </p:nvSpPr>
        <p:spPr>
          <a:xfrm>
            <a:off x="8211312" y="3931920"/>
            <a:ext cx="3264408" cy="1527048"/>
          </a:xfrm>
          <a:prstGeom prst="roundRect">
            <a:avLst>
              <a:gd name="adj" fmla="val 6000"/>
            </a:avLst>
          </a:prstGeom>
          <a:solidFill>
            <a:srgbClr val="F6ECD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667" name="Verdict text 3"/>
          <p:cNvSpPr txBox="1"/>
          <p:nvPr/>
        </p:nvSpPr>
        <p:spPr>
          <a:xfrm>
            <a:off x="8302752" y="3977640"/>
            <a:ext cx="3081528" cy="1435608"/>
          </a:xfrm>
          <a:prstGeom prst="rect">
            <a:avLst/>
          </a:prstGeom>
          <a:noFill/>
          <a:ln>
            <a:noFill/>
          </a:ln>
        </p:spPr>
        <p:txBody>
          <a:bodyPr spcFirstLastPara="1" wrap="square" lIns="45720" tIns="45720" rIns="45720" bIns="45720" anchor="t" anchorCtr="0">
            <a:noAutofit/>
          </a:bodyPr>
          <a:lstStyle/>
          <a:p>
            <a:pPr marL="0" lvl="0" indent="0" algn="l" rtl="0">
              <a:lnSpc>
                <a:spcPct val="100000"/>
              </a:lnSpc>
              <a:spcBef>
                <a:spcPts val="0"/>
              </a:spcBef>
              <a:spcAft>
                <a:spcPts val="200"/>
              </a:spcAft>
              <a:buNone/>
            </a:pPr>
            <a:r>
              <a:rPr lang="uk-UA" sz="1100">
                <a:solidFill>
                  <a:srgbClr val="C78A1E"/>
                </a:solidFill>
                <a:latin typeface="Montserrat SemiBold"/>
                <a:ea typeface="Montserrat SemiBold"/>
                <a:cs typeface="Montserrat SemiBold"/>
                <a:sym typeface="Montserrat SemiBold"/>
              </a:rPr>
              <a:t>ВИСНОВОК: РИЗИКОВАНО</a:t>
            </a:r>
            <a:endParaRPr lang="uk-UA" sz="1400">
              <a:solidFill>
                <a:srgbClr val="5A524D"/>
              </a:solidFill>
              <a:latin typeface="Montserrat Medium"/>
              <a:ea typeface="Montserrat Medium"/>
              <a:cs typeface="Montserrat Medium"/>
              <a:sym typeface="Montserrat Medium"/>
            </a:endParaRPr>
          </a:p>
          <a:p>
            <a:pPr marL="0" lvl="0" indent="0" algn="l" rtl="0">
              <a:lnSpc>
                <a:spcPct val="98000"/>
              </a:lnSpc>
              <a:spcBef>
                <a:spcPts val="0"/>
              </a:spcBef>
              <a:spcAft>
                <a:spcPts val="400"/>
              </a:spcAft>
              <a:buNone/>
            </a:pPr>
            <a:r>
              <a:rPr lang="uk-UA" sz="1050">
                <a:solidFill>
                  <a:srgbClr val="2B2422"/>
                </a:solidFill>
                <a:latin typeface="Montserrat Medium"/>
                <a:ea typeface="Montserrat Medium"/>
                <a:cs typeface="Montserrat Medium"/>
                <a:sym typeface="Montserrat Medium"/>
              </a:rPr>
              <a:t>Проблемно: порушено принципи конфіденційності та пріоритету людського рішення (п. 2.1 Положення КНУ); «детектор» — не доказ (п. 7.5.1: лише встановлені факти); оцінка делегована ШІ. Ризик ст. 30 — недоброчесне оцінювання.</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
        <p:cNvGrpSpPr/>
        <p:nvPr/>
      </p:nvGrpSpPr>
      <p:grpSpPr>
        <a:xfrm>
          <a:off x="0" y="0"/>
          <a:ext cx="0" cy="0"/>
          <a:chOff x="0" y="0"/>
          <a:chExt cx="0" cy="0"/>
        </a:xfrm>
      </p:grpSpPr>
      <p:sp>
        <p:nvSpPr>
          <p:cNvPr id="668" name="Section tag"/>
          <p:cNvSpPr txBox="1"/>
          <p:nvPr/>
        </p:nvSpPr>
        <p:spPr>
          <a:xfrm>
            <a:off x="548640" y="868680"/>
            <a:ext cx="11064240" cy="274320"/>
          </a:xfrm>
          <a:prstGeom prst="rect">
            <a:avLst/>
          </a:prstGeom>
          <a:noFill/>
          <a:ln>
            <a:noFill/>
          </a:ln>
        </p:spPr>
        <p:txBody>
          <a:bodyPr spcFirstLastPara="1" wrap="square" lIns="45720" tIns="45720" rIns="45720" bIns="45720" anchor="t" anchorCtr="0">
            <a:noAutofit/>
          </a:bodyPr>
          <a:lstStyle/>
          <a:p>
            <a:pPr marL="0" lvl="0" indent="0" algn="l" rtl="0">
              <a:lnSpc>
                <a:spcPct val="100000"/>
              </a:lnSpc>
              <a:spcBef>
                <a:spcPts val="0"/>
              </a:spcBef>
              <a:spcAft>
                <a:spcPts val="0"/>
              </a:spcAft>
              <a:buNone/>
            </a:pPr>
            <a:r>
              <a:rPr lang="uk-UA" sz="1000">
                <a:solidFill>
                  <a:srgbClr val="A86F1C"/>
                </a:solidFill>
                <a:latin typeface="Montserrat SemiBold"/>
                <a:ea typeface="Montserrat SemiBold"/>
                <a:cs typeface="Montserrat SemiBold"/>
                <a:sym typeface="Montserrat SemiBold"/>
              </a:rPr>
              <a:t>ПИТАННЯ 4 · ДЕ І ЯК ШІ ВИКОРИСТОВУВАТИ НЕ МОЖНА; НАСЛІДКИ ПРОТИПРАВНОГО ВИКОРИСТАННЯ</a:t>
            </a:r>
            <a:endParaRPr lang="uk-UA" sz="1400">
              <a:solidFill>
                <a:srgbClr val="5A524D"/>
              </a:solidFill>
              <a:latin typeface="Montserrat Medium"/>
              <a:ea typeface="Montserrat Medium"/>
              <a:cs typeface="Montserrat Medium"/>
              <a:sym typeface="Montserrat Medium"/>
            </a:endParaRPr>
          </a:p>
        </p:txBody>
      </p:sp>
      <p:sp>
        <p:nvSpPr>
          <p:cNvPr id="669" name="Title"/>
          <p:cNvSpPr txBox="1"/>
          <p:nvPr/>
        </p:nvSpPr>
        <p:spPr>
          <a:xfrm>
            <a:off x="548640" y="1097280"/>
            <a:ext cx="11064240" cy="548640"/>
          </a:xfrm>
          <a:prstGeom prst="rect">
            <a:avLst/>
          </a:prstGeom>
          <a:noFill/>
          <a:ln>
            <a:noFill/>
          </a:ln>
        </p:spPr>
        <p:txBody>
          <a:bodyPr spcFirstLastPara="1" wrap="square" lIns="45720" tIns="45720" rIns="45720" bIns="45720" anchor="t" anchorCtr="0">
            <a:noAutofit/>
          </a:bodyPr>
          <a:lstStyle/>
          <a:p>
            <a:pPr marL="0" lvl="0" indent="0" algn="l" rtl="0">
              <a:lnSpc>
                <a:spcPct val="90000"/>
              </a:lnSpc>
              <a:spcBef>
                <a:spcPts val="0"/>
              </a:spcBef>
              <a:spcAft>
                <a:spcPts val="0"/>
              </a:spcAft>
              <a:buNone/>
            </a:pPr>
            <a:r>
              <a:rPr lang="uk-UA" sz="2400">
                <a:solidFill>
                  <a:srgbClr val="B80000"/>
                </a:solidFill>
                <a:latin typeface="Montserrat Black"/>
                <a:ea typeface="Montserrat Black"/>
                <a:cs typeface="Montserrat Black"/>
                <a:sym typeface="Montserrat Black"/>
              </a:rPr>
              <a:t>Червоні лінії: де ШІ не має місця</a:t>
            </a:r>
            <a:endParaRPr lang="uk-UA" sz="1400">
              <a:solidFill>
                <a:srgbClr val="5A524D"/>
              </a:solidFill>
              <a:latin typeface="Montserrat Medium"/>
              <a:ea typeface="Montserrat Medium"/>
              <a:cs typeface="Montserrat Medium"/>
              <a:sym typeface="Montserrat Medium"/>
            </a:endParaRPr>
          </a:p>
        </p:txBody>
      </p:sp>
      <p:sp>
        <p:nvSpPr>
          <p:cNvPr id="671" name="Shape 670"/>
          <p:cNvSpPr/>
          <p:nvPr/>
        </p:nvSpPr>
        <p:spPr>
          <a:xfrm>
            <a:off x="548640" y="1874520"/>
            <a:ext cx="5468112" cy="896112"/>
          </a:xfrm>
          <a:prstGeom prst="roundRect">
            <a:avLst>
              <a:gd name="adj" fmla="val 5000"/>
            </a:avLst>
          </a:prstGeom>
          <a:solidFill>
            <a:srgbClr val="FBEAE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673" name="Picture 672"/>
          <p:cNvPicPr preferRelativeResize="0"/>
          <p:nvPr/>
        </p:nvPicPr>
        <p:blipFill>
          <a:blip r:embed="rId4"/>
          <a:stretch>
            <a:fillRect/>
          </a:stretch>
        </p:blipFill>
        <p:spPr>
          <a:xfrm>
            <a:off x="731520" y="2112264"/>
            <a:ext cx="402336" cy="402336"/>
          </a:xfrm>
          <a:prstGeom prst="rect">
            <a:avLst/>
          </a:prstGeom>
          <a:noFill/>
          <a:ln>
            <a:noFill/>
          </a:ln>
        </p:spPr>
      </p:pic>
      <p:sp>
        <p:nvSpPr>
          <p:cNvPr id="675" name="TextBox 674"/>
          <p:cNvSpPr txBox="1"/>
          <p:nvPr/>
        </p:nvSpPr>
        <p:spPr>
          <a:xfrm>
            <a:off x="1280160" y="1920240"/>
            <a:ext cx="4599432" cy="804672"/>
          </a:xfrm>
          <a:prstGeom prst="rect">
            <a:avLst/>
          </a:prstGeom>
          <a:noFill/>
          <a:ln>
            <a:noFill/>
          </a:ln>
        </p:spPr>
        <p:txBody>
          <a:bodyPr spcFirstLastPara="1" wrap="square" lIns="45720" tIns="45720" rIns="45720" bIns="45720" anchor="ctr" anchorCtr="0">
            <a:noAutofit/>
          </a:bodyPr>
          <a:lstStyle/>
          <a:p>
            <a:pPr marL="0" lvl="0" indent="0" algn="l" rtl="0">
              <a:lnSpc>
                <a:spcPct val="92000"/>
              </a:lnSpc>
              <a:spcBef>
                <a:spcPts val="0"/>
              </a:spcBef>
              <a:spcAft>
                <a:spcPts val="200"/>
              </a:spcAft>
              <a:buNone/>
            </a:pPr>
            <a:r>
              <a:rPr lang="uk-UA" sz="1250">
                <a:solidFill>
                  <a:srgbClr val="B80000"/>
                </a:solidFill>
                <a:latin typeface="Montserrat ExtraBold"/>
                <a:ea typeface="Montserrat ExtraBold"/>
                <a:cs typeface="Montserrat ExtraBold"/>
                <a:sym typeface="Montserrat ExtraBold"/>
              </a:rPr>
              <a:t>Під час підсумкового контролю</a:t>
            </a:r>
            <a:endParaRPr lang="uk-UA" sz="1400">
              <a:solidFill>
                <a:srgbClr val="5A524D"/>
              </a:solidFill>
              <a:latin typeface="Montserrat Medium"/>
              <a:ea typeface="Montserrat Medium"/>
              <a:cs typeface="Montserrat Medium"/>
              <a:sym typeface="Montserrat Medium"/>
            </a:endParaRPr>
          </a:p>
          <a:p>
            <a:pPr marL="0" lvl="0" indent="0" algn="l" rtl="0">
              <a:lnSpc>
                <a:spcPct val="95000"/>
              </a:lnSpc>
              <a:spcBef>
                <a:spcPts val="0"/>
              </a:spcBef>
              <a:spcAft>
                <a:spcPts val="0"/>
              </a:spcAft>
              <a:buNone/>
            </a:pPr>
            <a:r>
              <a:rPr lang="uk-UA" sz="1050">
                <a:solidFill>
                  <a:srgbClr val="2B2422"/>
                </a:solidFill>
                <a:latin typeface="Montserrat Medium"/>
                <a:ea typeface="Montserrat Medium"/>
                <a:cs typeface="Montserrat Medium"/>
                <a:sym typeface="Montserrat Medium"/>
              </a:rPr>
              <a:t>іспити, контрольні, атестаційні заходи — якщо інше прямо не передбачено робочою програмою (п. 7.1 Положення КНУ; ст. 31)</a:t>
            </a:r>
            <a:endParaRPr lang="uk-UA" sz="1400">
              <a:solidFill>
                <a:srgbClr val="5A524D"/>
              </a:solidFill>
              <a:latin typeface="Montserrat Medium"/>
              <a:ea typeface="Montserrat Medium"/>
              <a:cs typeface="Montserrat Medium"/>
              <a:sym typeface="Montserrat Medium"/>
            </a:endParaRPr>
          </a:p>
        </p:txBody>
      </p:sp>
      <p:sp>
        <p:nvSpPr>
          <p:cNvPr id="677" name="Shape 676"/>
          <p:cNvSpPr/>
          <p:nvPr/>
        </p:nvSpPr>
        <p:spPr>
          <a:xfrm>
            <a:off x="6172200" y="1874520"/>
            <a:ext cx="5468112" cy="896112"/>
          </a:xfrm>
          <a:prstGeom prst="roundRect">
            <a:avLst>
              <a:gd name="adj" fmla="val 5000"/>
            </a:avLst>
          </a:prstGeom>
          <a:solidFill>
            <a:srgbClr val="FBEAE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679" name="Picture 678"/>
          <p:cNvPicPr preferRelativeResize="0"/>
          <p:nvPr/>
        </p:nvPicPr>
        <p:blipFill>
          <a:blip r:embed="rId5"/>
          <a:stretch>
            <a:fillRect/>
          </a:stretch>
        </p:blipFill>
        <p:spPr>
          <a:xfrm>
            <a:off x="6355080" y="2112264"/>
            <a:ext cx="402336" cy="402336"/>
          </a:xfrm>
          <a:prstGeom prst="rect">
            <a:avLst/>
          </a:prstGeom>
          <a:noFill/>
          <a:ln>
            <a:noFill/>
          </a:ln>
        </p:spPr>
      </p:pic>
      <p:sp>
        <p:nvSpPr>
          <p:cNvPr id="681" name="TextBox 680"/>
          <p:cNvSpPr txBox="1"/>
          <p:nvPr/>
        </p:nvSpPr>
        <p:spPr>
          <a:xfrm>
            <a:off x="6903720" y="1920240"/>
            <a:ext cx="4599432" cy="804672"/>
          </a:xfrm>
          <a:prstGeom prst="rect">
            <a:avLst/>
          </a:prstGeom>
          <a:noFill/>
          <a:ln>
            <a:noFill/>
          </a:ln>
        </p:spPr>
        <p:txBody>
          <a:bodyPr spcFirstLastPara="1" wrap="square" lIns="45720" tIns="45720" rIns="45720" bIns="45720" anchor="ctr" anchorCtr="0">
            <a:noAutofit/>
          </a:bodyPr>
          <a:lstStyle/>
          <a:p>
            <a:pPr marL="0" lvl="0" indent="0" algn="l" rtl="0">
              <a:lnSpc>
                <a:spcPct val="92000"/>
              </a:lnSpc>
              <a:spcBef>
                <a:spcPts val="0"/>
              </a:spcBef>
              <a:spcAft>
                <a:spcPts val="200"/>
              </a:spcAft>
              <a:buNone/>
            </a:pPr>
            <a:r>
              <a:rPr lang="uk-UA" sz="1250">
                <a:solidFill>
                  <a:srgbClr val="B80000"/>
                </a:solidFill>
                <a:latin typeface="Montserrat ExtraBold"/>
                <a:ea typeface="Montserrat ExtraBold"/>
                <a:cs typeface="Montserrat ExtraBold"/>
                <a:sym typeface="Montserrat ExtraBold"/>
              </a:rPr>
              <a:t>Згенерований контент як власний</a:t>
            </a:r>
            <a:endParaRPr lang="uk-UA" sz="1400">
              <a:solidFill>
                <a:srgbClr val="5A524D"/>
              </a:solidFill>
              <a:latin typeface="Montserrat Medium"/>
              <a:ea typeface="Montserrat Medium"/>
              <a:cs typeface="Montserrat Medium"/>
              <a:sym typeface="Montserrat Medium"/>
            </a:endParaRPr>
          </a:p>
          <a:p>
            <a:pPr marL="0" lvl="0" indent="0" algn="l" rtl="0">
              <a:lnSpc>
                <a:spcPct val="95000"/>
              </a:lnSpc>
              <a:spcBef>
                <a:spcPts val="0"/>
              </a:spcBef>
              <a:spcAft>
                <a:spcPts val="0"/>
              </a:spcAft>
              <a:buNone/>
            </a:pPr>
            <a:r>
              <a:rPr lang="uk-UA" sz="1050">
                <a:solidFill>
                  <a:srgbClr val="2B2422"/>
                </a:solidFill>
                <a:latin typeface="Montserrat Medium"/>
                <a:ea typeface="Montserrat Medium"/>
                <a:cs typeface="Montserrat Medium"/>
                <a:sym typeface="Montserrat Medium"/>
              </a:rPr>
              <a:t>без адаптації, аналізу або зазначення — ст. 29 Закону; п. 7.1, 3.4.2 Положення КНУ; за рівня 1 — будь-яка генерація</a:t>
            </a:r>
            <a:endParaRPr lang="uk-UA" sz="1400">
              <a:solidFill>
                <a:srgbClr val="5A524D"/>
              </a:solidFill>
              <a:latin typeface="Montserrat Medium"/>
              <a:ea typeface="Montserrat Medium"/>
              <a:cs typeface="Montserrat Medium"/>
              <a:sym typeface="Montserrat Medium"/>
            </a:endParaRPr>
          </a:p>
        </p:txBody>
      </p:sp>
      <p:sp>
        <p:nvSpPr>
          <p:cNvPr id="683" name="Shape 682"/>
          <p:cNvSpPr/>
          <p:nvPr/>
        </p:nvSpPr>
        <p:spPr>
          <a:xfrm>
            <a:off x="548640" y="2880360"/>
            <a:ext cx="5468112" cy="896112"/>
          </a:xfrm>
          <a:prstGeom prst="roundRect">
            <a:avLst>
              <a:gd name="adj" fmla="val 5000"/>
            </a:avLst>
          </a:prstGeom>
          <a:solidFill>
            <a:srgbClr val="FBEAE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685" name="Picture 684"/>
          <p:cNvPicPr preferRelativeResize="0"/>
          <p:nvPr/>
        </p:nvPicPr>
        <p:blipFill>
          <a:blip r:embed="rId6"/>
          <a:stretch>
            <a:fillRect/>
          </a:stretch>
        </p:blipFill>
        <p:spPr>
          <a:xfrm>
            <a:off x="731520" y="3118104"/>
            <a:ext cx="402336" cy="402336"/>
          </a:xfrm>
          <a:prstGeom prst="rect">
            <a:avLst/>
          </a:prstGeom>
          <a:noFill/>
          <a:ln>
            <a:noFill/>
          </a:ln>
        </p:spPr>
      </p:pic>
      <p:sp>
        <p:nvSpPr>
          <p:cNvPr id="687" name="TextBox 686"/>
          <p:cNvSpPr txBox="1"/>
          <p:nvPr/>
        </p:nvSpPr>
        <p:spPr>
          <a:xfrm>
            <a:off x="1280160" y="2926080"/>
            <a:ext cx="4599432" cy="804672"/>
          </a:xfrm>
          <a:prstGeom prst="rect">
            <a:avLst/>
          </a:prstGeom>
          <a:noFill/>
          <a:ln>
            <a:noFill/>
          </a:ln>
        </p:spPr>
        <p:txBody>
          <a:bodyPr spcFirstLastPara="1" wrap="square" lIns="45720" tIns="45720" rIns="45720" bIns="45720" anchor="ctr" anchorCtr="0">
            <a:noAutofit/>
          </a:bodyPr>
          <a:lstStyle/>
          <a:p>
            <a:pPr marL="0" lvl="0" indent="0" algn="l" rtl="0">
              <a:lnSpc>
                <a:spcPct val="92000"/>
              </a:lnSpc>
              <a:spcBef>
                <a:spcPts val="0"/>
              </a:spcBef>
              <a:spcAft>
                <a:spcPts val="200"/>
              </a:spcAft>
              <a:buNone/>
            </a:pPr>
            <a:r>
              <a:rPr lang="uk-UA" sz="1250">
                <a:solidFill>
                  <a:srgbClr val="B80000"/>
                </a:solidFill>
                <a:latin typeface="Montserrat ExtraBold"/>
                <a:ea typeface="Montserrat ExtraBold"/>
                <a:cs typeface="Montserrat ExtraBold"/>
                <a:sym typeface="Montserrat ExtraBold"/>
              </a:rPr>
              <a:t>Вигадані дані, джерела, респонденти</a:t>
            </a:r>
            <a:endParaRPr lang="uk-UA" sz="1400">
              <a:solidFill>
                <a:srgbClr val="5A524D"/>
              </a:solidFill>
              <a:latin typeface="Montserrat Medium"/>
              <a:ea typeface="Montserrat Medium"/>
              <a:cs typeface="Montserrat Medium"/>
              <a:sym typeface="Montserrat Medium"/>
            </a:endParaRPr>
          </a:p>
          <a:p>
            <a:pPr marL="0" lvl="0" indent="0" algn="l" rtl="0">
              <a:lnSpc>
                <a:spcPct val="95000"/>
              </a:lnSpc>
              <a:spcBef>
                <a:spcPts val="0"/>
              </a:spcBef>
              <a:spcAft>
                <a:spcPts val="0"/>
              </a:spcAft>
              <a:buNone/>
            </a:pPr>
            <a:r>
              <a:rPr lang="uk-UA" sz="1050">
                <a:solidFill>
                  <a:srgbClr val="2B2422"/>
                </a:solidFill>
                <a:latin typeface="Montserrat Medium"/>
                <a:ea typeface="Montserrat Medium"/>
                <a:cs typeface="Montserrat Medium"/>
                <a:sym typeface="Montserrat Medium"/>
              </a:rPr>
              <a:t>фабрикація (ст. 27) і фальсифікація (ст. 28) — незалежно від інструменту</a:t>
            </a:r>
            <a:endParaRPr lang="uk-UA" sz="1400">
              <a:solidFill>
                <a:srgbClr val="5A524D"/>
              </a:solidFill>
              <a:latin typeface="Montserrat Medium"/>
              <a:ea typeface="Montserrat Medium"/>
              <a:cs typeface="Montserrat Medium"/>
              <a:sym typeface="Montserrat Medium"/>
            </a:endParaRPr>
          </a:p>
        </p:txBody>
      </p:sp>
      <p:sp>
        <p:nvSpPr>
          <p:cNvPr id="689" name="Shape 688"/>
          <p:cNvSpPr/>
          <p:nvPr/>
        </p:nvSpPr>
        <p:spPr>
          <a:xfrm>
            <a:off x="6172200" y="2880360"/>
            <a:ext cx="5468112" cy="896112"/>
          </a:xfrm>
          <a:prstGeom prst="roundRect">
            <a:avLst>
              <a:gd name="adj" fmla="val 5000"/>
            </a:avLst>
          </a:prstGeom>
          <a:solidFill>
            <a:srgbClr val="FBEAE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691" name="Picture 690"/>
          <p:cNvPicPr preferRelativeResize="0"/>
          <p:nvPr/>
        </p:nvPicPr>
        <p:blipFill>
          <a:blip r:embed="rId7"/>
          <a:stretch>
            <a:fillRect/>
          </a:stretch>
        </p:blipFill>
        <p:spPr>
          <a:xfrm>
            <a:off x="6355080" y="3118104"/>
            <a:ext cx="402336" cy="402336"/>
          </a:xfrm>
          <a:prstGeom prst="rect">
            <a:avLst/>
          </a:prstGeom>
          <a:noFill/>
          <a:ln>
            <a:noFill/>
          </a:ln>
        </p:spPr>
      </p:pic>
      <p:sp>
        <p:nvSpPr>
          <p:cNvPr id="693" name="TextBox 692"/>
          <p:cNvSpPr txBox="1"/>
          <p:nvPr/>
        </p:nvSpPr>
        <p:spPr>
          <a:xfrm>
            <a:off x="6903720" y="2926080"/>
            <a:ext cx="4599432" cy="804672"/>
          </a:xfrm>
          <a:prstGeom prst="rect">
            <a:avLst/>
          </a:prstGeom>
          <a:noFill/>
          <a:ln>
            <a:noFill/>
          </a:ln>
        </p:spPr>
        <p:txBody>
          <a:bodyPr spcFirstLastPara="1" wrap="square" lIns="45720" tIns="45720" rIns="45720" bIns="45720" anchor="ctr" anchorCtr="0">
            <a:noAutofit/>
          </a:bodyPr>
          <a:lstStyle/>
          <a:p>
            <a:pPr marL="0" lvl="0" indent="0" algn="l" rtl="0">
              <a:lnSpc>
                <a:spcPct val="92000"/>
              </a:lnSpc>
              <a:spcBef>
                <a:spcPts val="0"/>
              </a:spcBef>
              <a:spcAft>
                <a:spcPts val="200"/>
              </a:spcAft>
              <a:buNone/>
            </a:pPr>
            <a:r>
              <a:rPr lang="uk-UA" sz="1250">
                <a:solidFill>
                  <a:srgbClr val="B80000"/>
                </a:solidFill>
                <a:latin typeface="Montserrat ExtraBold"/>
                <a:ea typeface="Montserrat ExtraBold"/>
                <a:cs typeface="Montserrat ExtraBold"/>
                <a:sym typeface="Montserrat ExtraBold"/>
              </a:rPr>
              <a:t>ШІ як автор або співавтор</a:t>
            </a:r>
            <a:endParaRPr lang="uk-UA" sz="1400">
              <a:solidFill>
                <a:srgbClr val="5A524D"/>
              </a:solidFill>
              <a:latin typeface="Montserrat Medium"/>
              <a:ea typeface="Montserrat Medium"/>
              <a:cs typeface="Montserrat Medium"/>
              <a:sym typeface="Montserrat Medium"/>
            </a:endParaRPr>
          </a:p>
          <a:p>
            <a:pPr marL="0" lvl="0" indent="0" algn="l" rtl="0">
              <a:lnSpc>
                <a:spcPct val="95000"/>
              </a:lnSpc>
              <a:spcBef>
                <a:spcPts val="0"/>
              </a:spcBef>
              <a:spcAft>
                <a:spcPts val="0"/>
              </a:spcAft>
              <a:buNone/>
            </a:pPr>
            <a:r>
              <a:rPr lang="uk-UA" sz="1050">
                <a:solidFill>
                  <a:srgbClr val="2B2422"/>
                </a:solidFill>
                <a:latin typeface="Montserrat Medium"/>
                <a:ea typeface="Montserrat Medium"/>
                <a:cs typeface="Montserrat Medium"/>
                <a:sym typeface="Montserrat Medium"/>
              </a:rPr>
              <a:t>не може нести відповідальність за твір — COPE, ЄК, ЗУ № 2811-IX</a:t>
            </a:r>
            <a:endParaRPr lang="uk-UA" sz="1400">
              <a:solidFill>
                <a:srgbClr val="5A524D"/>
              </a:solidFill>
              <a:latin typeface="Montserrat Medium"/>
              <a:ea typeface="Montserrat Medium"/>
              <a:cs typeface="Montserrat Medium"/>
              <a:sym typeface="Montserrat Medium"/>
            </a:endParaRPr>
          </a:p>
        </p:txBody>
      </p:sp>
      <p:sp>
        <p:nvSpPr>
          <p:cNvPr id="695" name="Shape 694"/>
          <p:cNvSpPr/>
          <p:nvPr/>
        </p:nvSpPr>
        <p:spPr>
          <a:xfrm>
            <a:off x="548640" y="3886200"/>
            <a:ext cx="5468112" cy="896112"/>
          </a:xfrm>
          <a:prstGeom prst="roundRect">
            <a:avLst>
              <a:gd name="adj" fmla="val 5000"/>
            </a:avLst>
          </a:prstGeom>
          <a:solidFill>
            <a:srgbClr val="FBEAE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697" name="Picture 696"/>
          <p:cNvPicPr preferRelativeResize="0"/>
          <p:nvPr/>
        </p:nvPicPr>
        <p:blipFill>
          <a:blip r:embed="rId8"/>
          <a:stretch>
            <a:fillRect/>
          </a:stretch>
        </p:blipFill>
        <p:spPr>
          <a:xfrm>
            <a:off x="731520" y="4123944"/>
            <a:ext cx="402336" cy="402336"/>
          </a:xfrm>
          <a:prstGeom prst="rect">
            <a:avLst/>
          </a:prstGeom>
          <a:noFill/>
          <a:ln>
            <a:noFill/>
          </a:ln>
        </p:spPr>
      </p:pic>
      <p:sp>
        <p:nvSpPr>
          <p:cNvPr id="699" name="TextBox 698"/>
          <p:cNvSpPr txBox="1"/>
          <p:nvPr/>
        </p:nvSpPr>
        <p:spPr>
          <a:xfrm>
            <a:off x="1280160" y="3931920"/>
            <a:ext cx="4599432" cy="804672"/>
          </a:xfrm>
          <a:prstGeom prst="rect">
            <a:avLst/>
          </a:prstGeom>
          <a:noFill/>
          <a:ln>
            <a:noFill/>
          </a:ln>
        </p:spPr>
        <p:txBody>
          <a:bodyPr spcFirstLastPara="1" wrap="square" lIns="45720" tIns="45720" rIns="45720" bIns="45720" anchor="ctr" anchorCtr="0">
            <a:noAutofit/>
          </a:bodyPr>
          <a:lstStyle/>
          <a:p>
            <a:pPr marL="0" lvl="0" indent="0" algn="l" rtl="0">
              <a:lnSpc>
                <a:spcPct val="92000"/>
              </a:lnSpc>
              <a:spcBef>
                <a:spcPts val="0"/>
              </a:spcBef>
              <a:spcAft>
                <a:spcPts val="200"/>
              </a:spcAft>
              <a:buNone/>
            </a:pPr>
            <a:r>
              <a:rPr lang="uk-UA" sz="1250">
                <a:solidFill>
                  <a:srgbClr val="B80000"/>
                </a:solidFill>
                <a:latin typeface="Montserrat ExtraBold"/>
                <a:ea typeface="Montserrat ExtraBold"/>
                <a:cs typeface="Montserrat ExtraBold"/>
                <a:sym typeface="Montserrat ExtraBold"/>
              </a:rPr>
              <a:t>Персональні, конфіденційні та службові дані</a:t>
            </a:r>
            <a:endParaRPr lang="uk-UA" sz="1400">
              <a:solidFill>
                <a:srgbClr val="5A524D"/>
              </a:solidFill>
              <a:latin typeface="Montserrat Medium"/>
              <a:ea typeface="Montserrat Medium"/>
              <a:cs typeface="Montserrat Medium"/>
              <a:sym typeface="Montserrat Medium"/>
            </a:endParaRPr>
          </a:p>
          <a:p>
            <a:pPr marL="0" lvl="0" indent="0" algn="l" rtl="0">
              <a:lnSpc>
                <a:spcPct val="95000"/>
              </a:lnSpc>
              <a:spcBef>
                <a:spcPts val="0"/>
              </a:spcBef>
              <a:spcAft>
                <a:spcPts val="0"/>
              </a:spcAft>
              <a:buNone/>
            </a:pPr>
            <a:r>
              <a:rPr lang="uk-UA" sz="1050">
                <a:solidFill>
                  <a:srgbClr val="2B2422"/>
                </a:solidFill>
                <a:latin typeface="Montserrat Medium"/>
                <a:ea typeface="Montserrat Medium"/>
                <a:cs typeface="Montserrat Medium"/>
                <a:sym typeface="Montserrat Medium"/>
              </a:rPr>
              <a:t>передання сервісам ШІ без правових підстав заборонено на будь-якому рівні (пп. 3.2.2–3.2.3; принцип конфіденційності, п. 2.1)</a:t>
            </a:r>
            <a:endParaRPr lang="uk-UA" sz="1400">
              <a:solidFill>
                <a:srgbClr val="5A524D"/>
              </a:solidFill>
              <a:latin typeface="Montserrat Medium"/>
              <a:ea typeface="Montserrat Medium"/>
              <a:cs typeface="Montserrat Medium"/>
              <a:sym typeface="Montserrat Medium"/>
            </a:endParaRPr>
          </a:p>
        </p:txBody>
      </p:sp>
      <p:sp>
        <p:nvSpPr>
          <p:cNvPr id="701" name="Shape 700"/>
          <p:cNvSpPr/>
          <p:nvPr/>
        </p:nvSpPr>
        <p:spPr>
          <a:xfrm>
            <a:off x="6172200" y="3886200"/>
            <a:ext cx="5468112" cy="896112"/>
          </a:xfrm>
          <a:prstGeom prst="roundRect">
            <a:avLst>
              <a:gd name="adj" fmla="val 5000"/>
            </a:avLst>
          </a:prstGeom>
          <a:solidFill>
            <a:srgbClr val="FBEAE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703" name="Picture 702"/>
          <p:cNvPicPr preferRelativeResize="0"/>
          <p:nvPr/>
        </p:nvPicPr>
        <p:blipFill>
          <a:blip r:embed="rId9"/>
          <a:stretch>
            <a:fillRect/>
          </a:stretch>
        </p:blipFill>
        <p:spPr>
          <a:xfrm>
            <a:off x="6355080" y="4123944"/>
            <a:ext cx="402336" cy="402336"/>
          </a:xfrm>
          <a:prstGeom prst="rect">
            <a:avLst/>
          </a:prstGeom>
          <a:noFill/>
          <a:ln>
            <a:noFill/>
          </a:ln>
        </p:spPr>
      </p:pic>
      <p:sp>
        <p:nvSpPr>
          <p:cNvPr id="705" name="TextBox 704"/>
          <p:cNvSpPr txBox="1"/>
          <p:nvPr/>
        </p:nvSpPr>
        <p:spPr>
          <a:xfrm>
            <a:off x="6903720" y="3931920"/>
            <a:ext cx="4599432" cy="804672"/>
          </a:xfrm>
          <a:prstGeom prst="rect">
            <a:avLst/>
          </a:prstGeom>
          <a:noFill/>
          <a:ln>
            <a:noFill/>
          </a:ln>
        </p:spPr>
        <p:txBody>
          <a:bodyPr spcFirstLastPara="1" wrap="square" lIns="45720" tIns="45720" rIns="45720" bIns="45720" anchor="ctr" anchorCtr="0">
            <a:noAutofit/>
          </a:bodyPr>
          <a:lstStyle/>
          <a:p>
            <a:pPr marL="0" lvl="0" indent="0" algn="l" rtl="0">
              <a:lnSpc>
                <a:spcPct val="92000"/>
              </a:lnSpc>
              <a:spcBef>
                <a:spcPts val="0"/>
              </a:spcBef>
              <a:spcAft>
                <a:spcPts val="200"/>
              </a:spcAft>
              <a:buNone/>
            </a:pPr>
            <a:r>
              <a:rPr lang="uk-UA" sz="1250">
                <a:solidFill>
                  <a:srgbClr val="B80000"/>
                </a:solidFill>
                <a:latin typeface="Montserrat ExtraBold"/>
                <a:ea typeface="Montserrat ExtraBold"/>
                <a:cs typeface="Montserrat ExtraBold"/>
                <a:sym typeface="Montserrat ExtraBold"/>
              </a:rPr>
              <a:t>Неправдива декларація та «неправомірна перевага»</a:t>
            </a:r>
            <a:endParaRPr lang="uk-UA" sz="1400">
              <a:solidFill>
                <a:srgbClr val="5A524D"/>
              </a:solidFill>
              <a:latin typeface="Montserrat Medium"/>
              <a:ea typeface="Montserrat Medium"/>
              <a:cs typeface="Montserrat Medium"/>
              <a:sym typeface="Montserrat Medium"/>
            </a:endParaRPr>
          </a:p>
          <a:p>
            <a:pPr marL="0" lvl="0" indent="0" algn="l" rtl="0">
              <a:lnSpc>
                <a:spcPct val="95000"/>
              </a:lnSpc>
              <a:spcBef>
                <a:spcPts val="0"/>
              </a:spcBef>
              <a:spcAft>
                <a:spcPts val="0"/>
              </a:spcAft>
              <a:buNone/>
            </a:pPr>
            <a:r>
              <a:rPr lang="uk-UA" sz="1050">
                <a:solidFill>
                  <a:srgbClr val="2B2422"/>
                </a:solidFill>
                <a:latin typeface="Montserrat Medium"/>
                <a:ea typeface="Montserrat Medium"/>
                <a:cs typeface="Montserrat Medium"/>
                <a:sym typeface="Montserrat Medium"/>
              </a:rPr>
              <a:t>недостовірна чи неповна декларація; автогенерація відповідей, готових робіт, тестових рішень — порушення (п. 7.1)</a:t>
            </a:r>
            <a:endParaRPr lang="uk-UA" sz="1400">
              <a:solidFill>
                <a:srgbClr val="5A524D"/>
              </a:solidFill>
              <a:latin typeface="Montserrat Medium"/>
              <a:ea typeface="Montserrat Medium"/>
              <a:cs typeface="Montserrat Medium"/>
              <a:sym typeface="Montserrat Medium"/>
            </a:endParaRPr>
          </a:p>
        </p:txBody>
      </p:sp>
      <p:sp>
        <p:nvSpPr>
          <p:cNvPr id="706" name="Example box"/>
          <p:cNvSpPr/>
          <p:nvPr/>
        </p:nvSpPr>
        <p:spPr>
          <a:xfrm>
            <a:off x="548640" y="5029200"/>
            <a:ext cx="11091672" cy="914400"/>
          </a:xfrm>
          <a:prstGeom prst="roundRect">
            <a:avLst>
              <a:gd name="adj" fmla="val 6000"/>
            </a:avLst>
          </a:prstGeom>
          <a:solidFill>
            <a:srgbClr val="F6ECD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707" name="Example tag"/>
          <p:cNvSpPr txBox="1"/>
          <p:nvPr/>
        </p:nvSpPr>
        <p:spPr>
          <a:xfrm>
            <a:off x="713232" y="5120640"/>
            <a:ext cx="10762488" cy="274320"/>
          </a:xfrm>
          <a:prstGeom prst="rect">
            <a:avLst/>
          </a:prstGeom>
          <a:noFill/>
          <a:ln>
            <a:noFill/>
          </a:ln>
        </p:spPr>
        <p:txBody>
          <a:bodyPr spcFirstLastPara="1" wrap="square" lIns="45720" tIns="45720" rIns="45720" bIns="45720" anchor="t" anchorCtr="0">
            <a:noAutofit/>
          </a:bodyPr>
          <a:lstStyle/>
          <a:p>
            <a:pPr marL="0" lvl="0" indent="0" algn="l" rtl="0">
              <a:lnSpc>
                <a:spcPct val="100000"/>
              </a:lnSpc>
              <a:spcBef>
                <a:spcPts val="0"/>
              </a:spcBef>
              <a:spcAft>
                <a:spcPts val="0"/>
              </a:spcAft>
              <a:buNone/>
            </a:pPr>
            <a:r>
              <a:rPr lang="uk-UA" sz="1100">
                <a:solidFill>
                  <a:srgbClr val="A86F1C"/>
                </a:solidFill>
                <a:latin typeface="Montserrat SemiBold"/>
                <a:ea typeface="Montserrat SemiBold"/>
                <a:cs typeface="Montserrat SemiBold"/>
                <a:sym typeface="Montserrat SemiBold"/>
              </a:rPr>
              <a:t>ПРИКЛАД</a:t>
            </a:r>
            <a:endParaRPr lang="uk-UA" sz="1400">
              <a:solidFill>
                <a:srgbClr val="5A524D"/>
              </a:solidFill>
              <a:latin typeface="Montserrat Medium"/>
              <a:ea typeface="Montserrat Medium"/>
              <a:cs typeface="Montserrat Medium"/>
              <a:sym typeface="Montserrat Medium"/>
            </a:endParaRPr>
          </a:p>
        </p:txBody>
      </p:sp>
      <p:sp>
        <p:nvSpPr>
          <p:cNvPr id="708" name="Example text"/>
          <p:cNvSpPr txBox="1"/>
          <p:nvPr/>
        </p:nvSpPr>
        <p:spPr>
          <a:xfrm>
            <a:off x="713232" y="5376672"/>
            <a:ext cx="10762488" cy="475488"/>
          </a:xfrm>
          <a:prstGeom prst="rect">
            <a:avLst/>
          </a:prstGeom>
          <a:noFill/>
          <a:ln>
            <a:noFill/>
          </a:ln>
        </p:spPr>
        <p:txBody>
          <a:bodyPr spcFirstLastPara="1" wrap="square" lIns="45720" tIns="45720" rIns="45720" bIns="45720" anchor="t" anchorCtr="0">
            <a:noAutofit/>
          </a:bodyPr>
          <a:lstStyle/>
          <a:p>
            <a:pPr marL="0" lvl="0" indent="0" algn="l" rtl="0">
              <a:lnSpc>
                <a:spcPct val="98000"/>
              </a:lnSpc>
              <a:spcBef>
                <a:spcPts val="0"/>
              </a:spcBef>
              <a:spcAft>
                <a:spcPts val="400"/>
              </a:spcAft>
              <a:buNone/>
            </a:pPr>
            <a:r>
              <a:rPr lang="uk-UA" sz="1100">
                <a:solidFill>
                  <a:srgbClr val="2B2422"/>
                </a:solidFill>
                <a:latin typeface="Montserrat Medium"/>
                <a:ea typeface="Montserrat Medium"/>
                <a:cs typeface="Montserrat Medium"/>
                <a:sym typeface="Montserrat Medium"/>
              </a:rPr>
              <a:t>Студент подає лабораторну роботу з даними, «змодельованими» чат-ботом, бо «не встиг дійти до лабораторії». Інструмент тут не має значення: це фабрикація (ст. 27) і «спотворення даних» (п. 2.2 Положення КНУ). Якби він чесно зазначив, що дані синтетичні та згенеровані для відпрацювання методу, — це вже питання рівня дозволу і критеріїв оцінювання, а не доброчесності.</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
        <p:cNvGrpSpPr/>
        <p:nvPr/>
      </p:nvGrpSpPr>
      <p:grpSpPr>
        <a:xfrm>
          <a:off x="0" y="0"/>
          <a:ext cx="0" cy="0"/>
          <a:chOff x="0" y="0"/>
          <a:chExt cx="0" cy="0"/>
        </a:xfrm>
      </p:grpSpPr>
      <p:sp>
        <p:nvSpPr>
          <p:cNvPr id="709" name="Title"/>
          <p:cNvSpPr txBox="1"/>
          <p:nvPr/>
        </p:nvSpPr>
        <p:spPr>
          <a:xfrm>
            <a:off x="548640" y="868680"/>
            <a:ext cx="11064240" cy="1143000"/>
          </a:xfrm>
          <a:prstGeom prst="rect">
            <a:avLst/>
          </a:prstGeom>
          <a:noFill/>
          <a:ln>
            <a:noFill/>
          </a:ln>
        </p:spPr>
        <p:txBody>
          <a:bodyPr spcFirstLastPara="1" wrap="square" lIns="45720" tIns="45720" rIns="45720" bIns="45720" anchor="t" anchorCtr="0">
            <a:noAutofit/>
          </a:bodyPr>
          <a:lstStyle/>
          <a:p>
            <a:pPr marL="0" lvl="0" indent="0" algn="l" rtl="0">
              <a:lnSpc>
                <a:spcPct val="90000"/>
              </a:lnSpc>
              <a:spcBef>
                <a:spcPts val="0"/>
              </a:spcBef>
              <a:spcAft>
                <a:spcPts val="0"/>
              </a:spcAft>
              <a:buNone/>
            </a:pPr>
            <a:r>
              <a:rPr lang="uk-UA" sz="2400">
                <a:solidFill>
                  <a:srgbClr val="B80000"/>
                </a:solidFill>
                <a:latin typeface="Montserrat Black"/>
                <a:ea typeface="Montserrat Black"/>
                <a:cs typeface="Montserrat Black"/>
                <a:sym typeface="Montserrat Black"/>
              </a:rPr>
              <a:t>Наслідки протиправного використання ШІ</a:t>
            </a:r>
            <a:br>
              <a:rPr lang="uk-UA" sz="1900">
                <a:solidFill>
                  <a:srgbClr val="2B2422"/>
                </a:solidFill>
                <a:latin typeface="Montserrat Black"/>
                <a:ea typeface="Montserrat Black"/>
                <a:cs typeface="Montserrat Black"/>
                <a:sym typeface="Montserrat Black"/>
              </a:rPr>
            </a:br>
            <a:r>
              <a:rPr lang="uk-UA" sz="1900">
                <a:solidFill>
                  <a:srgbClr val="2B2422"/>
                </a:solidFill>
                <a:latin typeface="Montserrat Black"/>
                <a:ea typeface="Montserrat Black"/>
                <a:cs typeface="Montserrat Black"/>
                <a:sym typeface="Montserrat Black"/>
              </a:rPr>
              <a:t>дві процедури в КНУ і пропорційні заходи</a:t>
            </a:r>
            <a:endParaRPr lang="uk-UA" sz="1400">
              <a:solidFill>
                <a:srgbClr val="5A524D"/>
              </a:solidFill>
              <a:latin typeface="Montserrat Medium"/>
              <a:ea typeface="Montserrat Medium"/>
              <a:cs typeface="Montserrat Medium"/>
              <a:sym typeface="Montserrat Medium"/>
            </a:endParaRPr>
          </a:p>
        </p:txBody>
      </p:sp>
      <p:sp>
        <p:nvSpPr>
          <p:cNvPr id="711" name="TextBox 710"/>
          <p:cNvSpPr txBox="1"/>
          <p:nvPr/>
        </p:nvSpPr>
        <p:spPr>
          <a:xfrm>
            <a:off x="548640" y="1783080"/>
            <a:ext cx="11091672" cy="274320"/>
          </a:xfrm>
          <a:prstGeom prst="rect">
            <a:avLst/>
          </a:prstGeom>
          <a:noFill/>
          <a:ln>
            <a:noFill/>
          </a:ln>
        </p:spPr>
        <p:txBody>
          <a:bodyPr spcFirstLastPara="1" wrap="square" lIns="45720" tIns="45720" rIns="45720" bIns="45720" anchor="t" anchorCtr="0">
            <a:noAutofit/>
          </a:bodyPr>
          <a:lstStyle/>
          <a:p>
            <a:pPr marL="0" lvl="0" indent="0" algn="l" rtl="0">
              <a:lnSpc>
                <a:spcPct val="100000"/>
              </a:lnSpc>
              <a:spcBef>
                <a:spcPts val="0"/>
              </a:spcBef>
              <a:spcAft>
                <a:spcPts val="0"/>
              </a:spcAft>
              <a:buNone/>
            </a:pPr>
            <a:r>
              <a:rPr lang="uk-UA" sz="1100">
                <a:solidFill>
                  <a:srgbClr val="A86F1C"/>
                </a:solidFill>
                <a:latin typeface="Montserrat SemiBold"/>
                <a:ea typeface="Montserrat SemiBold"/>
                <a:cs typeface="Montserrat SemiBold"/>
                <a:sym typeface="Montserrat SemiBold"/>
              </a:rPr>
              <a:t>СПРОЩЕНА ПРОЦЕДУРА ДЛЯ ПОТОЧНИХ ЗАВДАНЬ — П. 7.3.1 ПОЛОЖЕННЯ КНУ ПРО ШІ</a:t>
            </a:r>
            <a:endParaRPr lang="uk-UA" sz="1400">
              <a:solidFill>
                <a:srgbClr val="5A524D"/>
              </a:solidFill>
              <a:latin typeface="Montserrat Medium"/>
              <a:ea typeface="Montserrat Medium"/>
              <a:cs typeface="Montserrat Medium"/>
              <a:sym typeface="Montserrat Medium"/>
            </a:endParaRPr>
          </a:p>
        </p:txBody>
      </p:sp>
      <p:sp>
        <p:nvSpPr>
          <p:cNvPr id="713" name="Shape 712"/>
          <p:cNvSpPr/>
          <p:nvPr/>
        </p:nvSpPr>
        <p:spPr>
          <a:xfrm>
            <a:off x="548640" y="2057400"/>
            <a:ext cx="2606040" cy="1051560"/>
          </a:xfrm>
          <a:prstGeom prst="roundRect">
            <a:avLst>
              <a:gd name="adj" fmla="val 6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715" name="TextBox 714"/>
          <p:cNvSpPr txBox="1"/>
          <p:nvPr/>
        </p:nvSpPr>
        <p:spPr>
          <a:xfrm>
            <a:off x="685800" y="2112264"/>
            <a:ext cx="2331720" cy="941832"/>
          </a:xfrm>
          <a:prstGeom prst="rect">
            <a:avLst/>
          </a:prstGeom>
          <a:noFill/>
          <a:ln>
            <a:noFill/>
          </a:ln>
        </p:spPr>
        <p:txBody>
          <a:bodyPr spcFirstLastPara="1" wrap="square" lIns="45720" tIns="45720" rIns="45720" bIns="45720" anchor="ctr" anchorCtr="0">
            <a:noAutofit/>
          </a:bodyPr>
          <a:lstStyle/>
          <a:p>
            <a:pPr marL="0" lvl="0" indent="0" algn="l" rtl="0">
              <a:lnSpc>
                <a:spcPct val="100000"/>
              </a:lnSpc>
              <a:spcBef>
                <a:spcPts val="0"/>
              </a:spcBef>
              <a:spcAft>
                <a:spcPts val="200"/>
              </a:spcAft>
              <a:buNone/>
            </a:pPr>
            <a:r>
              <a:rPr lang="uk-UA" sz="1000">
                <a:solidFill>
                  <a:srgbClr val="2B2422"/>
                </a:solidFill>
                <a:latin typeface="Montserrat ExtraBold"/>
                <a:ea typeface="Montserrat ExtraBold"/>
                <a:cs typeface="Montserrat ExtraBold"/>
                <a:sym typeface="Montserrat ExtraBold"/>
              </a:rPr>
              <a:t>КРОК 1</a:t>
            </a:r>
            <a:endParaRPr lang="uk-UA" sz="1400">
              <a:solidFill>
                <a:srgbClr val="5A524D"/>
              </a:solidFill>
              <a:latin typeface="Montserrat Medium"/>
              <a:ea typeface="Montserrat Medium"/>
              <a:cs typeface="Montserrat Medium"/>
              <a:sym typeface="Montserrat Medium"/>
            </a:endParaRPr>
          </a:p>
          <a:p>
            <a:pPr marL="0" lvl="0" indent="0" algn="l" rtl="0">
              <a:lnSpc>
                <a:spcPct val="94000"/>
              </a:lnSpc>
              <a:spcBef>
                <a:spcPts val="0"/>
              </a:spcBef>
              <a:spcAft>
                <a:spcPts val="0"/>
              </a:spcAft>
              <a:buNone/>
            </a:pPr>
            <a:r>
              <a:rPr lang="uk-UA" sz="950">
                <a:solidFill>
                  <a:srgbClr val="2B2422"/>
                </a:solidFill>
                <a:latin typeface="Montserrat Medium"/>
                <a:ea typeface="Montserrat Medium"/>
                <a:cs typeface="Montserrat Medium"/>
                <a:sym typeface="Montserrat Medium"/>
              </a:rPr>
              <a:t>викладач виявляє ознаки порушення рівня використання ШІ (власний аналіз, перевірка роботи)</a:t>
            </a:r>
            <a:endParaRPr lang="uk-UA" sz="1400">
              <a:solidFill>
                <a:srgbClr val="5A524D"/>
              </a:solidFill>
              <a:latin typeface="Montserrat Medium"/>
              <a:ea typeface="Montserrat Medium"/>
              <a:cs typeface="Montserrat Medium"/>
              <a:sym typeface="Montserrat Medium"/>
            </a:endParaRPr>
          </a:p>
        </p:txBody>
      </p:sp>
      <p:pic>
        <p:nvPicPr>
          <p:cNvPr id="717" name="Picture 716"/>
          <p:cNvPicPr preferRelativeResize="0"/>
          <p:nvPr/>
        </p:nvPicPr>
        <p:blipFill>
          <a:blip r:embed="rId4"/>
          <a:stretch>
            <a:fillRect/>
          </a:stretch>
        </p:blipFill>
        <p:spPr>
          <a:xfrm>
            <a:off x="3172968" y="2491740"/>
            <a:ext cx="182880" cy="182880"/>
          </a:xfrm>
          <a:prstGeom prst="rect">
            <a:avLst/>
          </a:prstGeom>
          <a:noFill/>
          <a:ln>
            <a:noFill/>
          </a:ln>
        </p:spPr>
      </p:pic>
      <p:sp>
        <p:nvSpPr>
          <p:cNvPr id="719" name="Shape 718"/>
          <p:cNvSpPr/>
          <p:nvPr/>
        </p:nvSpPr>
        <p:spPr>
          <a:xfrm>
            <a:off x="3374136" y="2057400"/>
            <a:ext cx="2606040" cy="1051560"/>
          </a:xfrm>
          <a:prstGeom prst="roundRect">
            <a:avLst>
              <a:gd name="adj" fmla="val 6000"/>
            </a:avLst>
          </a:prstGeom>
          <a:solidFill>
            <a:srgbClr val="F6ECD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721" name="TextBox 720"/>
          <p:cNvSpPr txBox="1"/>
          <p:nvPr/>
        </p:nvSpPr>
        <p:spPr>
          <a:xfrm>
            <a:off x="3511296" y="2112264"/>
            <a:ext cx="2331720" cy="941832"/>
          </a:xfrm>
          <a:prstGeom prst="rect">
            <a:avLst/>
          </a:prstGeom>
          <a:noFill/>
          <a:ln>
            <a:noFill/>
          </a:ln>
        </p:spPr>
        <p:txBody>
          <a:bodyPr spcFirstLastPara="1" wrap="square" lIns="45720" tIns="45720" rIns="45720" bIns="45720" anchor="ctr" anchorCtr="0">
            <a:noAutofit/>
          </a:bodyPr>
          <a:lstStyle/>
          <a:p>
            <a:pPr marL="0" lvl="0" indent="0" algn="l" rtl="0">
              <a:lnSpc>
                <a:spcPct val="100000"/>
              </a:lnSpc>
              <a:spcBef>
                <a:spcPts val="0"/>
              </a:spcBef>
              <a:spcAft>
                <a:spcPts val="200"/>
              </a:spcAft>
              <a:buNone/>
            </a:pPr>
            <a:r>
              <a:rPr lang="uk-UA" sz="1000">
                <a:solidFill>
                  <a:srgbClr val="A86F1C"/>
                </a:solidFill>
                <a:latin typeface="Montserrat ExtraBold"/>
                <a:ea typeface="Montserrat ExtraBold"/>
                <a:cs typeface="Montserrat ExtraBold"/>
                <a:sym typeface="Montserrat ExtraBold"/>
              </a:rPr>
              <a:t>КРОК 2</a:t>
            </a:r>
            <a:endParaRPr lang="uk-UA" sz="1400">
              <a:solidFill>
                <a:srgbClr val="5A524D"/>
              </a:solidFill>
              <a:latin typeface="Montserrat Medium"/>
              <a:ea typeface="Montserrat Medium"/>
              <a:cs typeface="Montserrat Medium"/>
              <a:sym typeface="Montserrat Medium"/>
            </a:endParaRPr>
          </a:p>
          <a:p>
            <a:pPr marL="0" lvl="0" indent="0" algn="l" rtl="0">
              <a:lnSpc>
                <a:spcPct val="94000"/>
              </a:lnSpc>
              <a:spcBef>
                <a:spcPts val="0"/>
              </a:spcBef>
              <a:spcAft>
                <a:spcPts val="0"/>
              </a:spcAft>
              <a:buNone/>
            </a:pPr>
            <a:r>
              <a:rPr lang="uk-UA" sz="950">
                <a:solidFill>
                  <a:srgbClr val="2B2422"/>
                </a:solidFill>
                <a:latin typeface="Montserrat Medium"/>
                <a:ea typeface="Montserrat Medium"/>
                <a:cs typeface="Montserrat Medium"/>
                <a:sym typeface="Montserrat Medium"/>
              </a:rPr>
              <a:t>повідомляє здобувача усно або письмово (LMS, корпоративна пошта) із зазначенням підстав</a:t>
            </a:r>
            <a:endParaRPr lang="uk-UA" sz="1400">
              <a:solidFill>
                <a:srgbClr val="5A524D"/>
              </a:solidFill>
              <a:latin typeface="Montserrat Medium"/>
              <a:ea typeface="Montserrat Medium"/>
              <a:cs typeface="Montserrat Medium"/>
              <a:sym typeface="Montserrat Medium"/>
            </a:endParaRPr>
          </a:p>
        </p:txBody>
      </p:sp>
      <p:pic>
        <p:nvPicPr>
          <p:cNvPr id="723" name="Picture 722"/>
          <p:cNvPicPr preferRelativeResize="0"/>
          <p:nvPr/>
        </p:nvPicPr>
        <p:blipFill>
          <a:blip r:embed="rId4"/>
          <a:stretch>
            <a:fillRect/>
          </a:stretch>
        </p:blipFill>
        <p:spPr>
          <a:xfrm>
            <a:off x="5998464" y="2491740"/>
            <a:ext cx="182880" cy="182880"/>
          </a:xfrm>
          <a:prstGeom prst="rect">
            <a:avLst/>
          </a:prstGeom>
          <a:noFill/>
          <a:ln>
            <a:noFill/>
          </a:ln>
        </p:spPr>
      </p:pic>
      <p:sp>
        <p:nvSpPr>
          <p:cNvPr id="725" name="Shape 724"/>
          <p:cNvSpPr/>
          <p:nvPr/>
        </p:nvSpPr>
        <p:spPr>
          <a:xfrm>
            <a:off x="6199632" y="2057400"/>
            <a:ext cx="2606040" cy="1051560"/>
          </a:xfrm>
          <a:prstGeom prst="roundRect">
            <a:avLst>
              <a:gd name="adj" fmla="val 6000"/>
            </a:avLst>
          </a:prstGeom>
          <a:solidFill>
            <a:srgbClr val="F1E6D8"/>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727" name="TextBox 726"/>
          <p:cNvSpPr txBox="1"/>
          <p:nvPr/>
        </p:nvSpPr>
        <p:spPr>
          <a:xfrm>
            <a:off x="6336792" y="2112264"/>
            <a:ext cx="2331720" cy="941832"/>
          </a:xfrm>
          <a:prstGeom prst="rect">
            <a:avLst/>
          </a:prstGeom>
          <a:noFill/>
          <a:ln>
            <a:noFill/>
          </a:ln>
        </p:spPr>
        <p:txBody>
          <a:bodyPr spcFirstLastPara="1" wrap="square" lIns="45720" tIns="45720" rIns="45720" bIns="45720" anchor="ctr" anchorCtr="0">
            <a:noAutofit/>
          </a:bodyPr>
          <a:lstStyle/>
          <a:p>
            <a:pPr marL="0" lvl="0" indent="0" algn="l" rtl="0">
              <a:lnSpc>
                <a:spcPct val="100000"/>
              </a:lnSpc>
              <a:spcBef>
                <a:spcPts val="0"/>
              </a:spcBef>
              <a:spcAft>
                <a:spcPts val="200"/>
              </a:spcAft>
              <a:buNone/>
            </a:pPr>
            <a:r>
              <a:rPr lang="uk-UA" sz="1000">
                <a:solidFill>
                  <a:srgbClr val="7A1F1F"/>
                </a:solidFill>
                <a:latin typeface="Montserrat ExtraBold"/>
                <a:ea typeface="Montserrat ExtraBold"/>
                <a:cs typeface="Montserrat ExtraBold"/>
                <a:sym typeface="Montserrat ExtraBold"/>
              </a:rPr>
              <a:t>КРОК 3</a:t>
            </a:r>
            <a:endParaRPr lang="uk-UA" sz="1400">
              <a:solidFill>
                <a:srgbClr val="5A524D"/>
              </a:solidFill>
              <a:latin typeface="Montserrat Medium"/>
              <a:ea typeface="Montserrat Medium"/>
              <a:cs typeface="Montserrat Medium"/>
              <a:sym typeface="Montserrat Medium"/>
            </a:endParaRPr>
          </a:p>
          <a:p>
            <a:pPr marL="0" lvl="0" indent="0" algn="l" rtl="0">
              <a:lnSpc>
                <a:spcPct val="94000"/>
              </a:lnSpc>
              <a:spcBef>
                <a:spcPts val="0"/>
              </a:spcBef>
              <a:spcAft>
                <a:spcPts val="0"/>
              </a:spcAft>
              <a:buNone/>
            </a:pPr>
            <a:r>
              <a:rPr lang="uk-UA" sz="950">
                <a:solidFill>
                  <a:srgbClr val="2B2422"/>
                </a:solidFill>
                <a:latin typeface="Montserrat Medium"/>
                <a:ea typeface="Montserrat Medium"/>
                <a:cs typeface="Montserrat Medium"/>
                <a:sym typeface="Montserrat Medium"/>
              </a:rPr>
              <a:t>здобувач дає пояснення, додаткові матеріали або повторно виконує завдання</a:t>
            </a:r>
            <a:endParaRPr lang="uk-UA" sz="1400">
              <a:solidFill>
                <a:srgbClr val="5A524D"/>
              </a:solidFill>
              <a:latin typeface="Montserrat Medium"/>
              <a:ea typeface="Montserrat Medium"/>
              <a:cs typeface="Montserrat Medium"/>
              <a:sym typeface="Montserrat Medium"/>
            </a:endParaRPr>
          </a:p>
        </p:txBody>
      </p:sp>
      <p:pic>
        <p:nvPicPr>
          <p:cNvPr id="729" name="Picture 728"/>
          <p:cNvPicPr preferRelativeResize="0"/>
          <p:nvPr/>
        </p:nvPicPr>
        <p:blipFill>
          <a:blip r:embed="rId4"/>
          <a:stretch>
            <a:fillRect/>
          </a:stretch>
        </p:blipFill>
        <p:spPr>
          <a:xfrm>
            <a:off x="8823960" y="2491740"/>
            <a:ext cx="182880" cy="182880"/>
          </a:xfrm>
          <a:prstGeom prst="rect">
            <a:avLst/>
          </a:prstGeom>
          <a:noFill/>
          <a:ln>
            <a:noFill/>
          </a:ln>
        </p:spPr>
      </p:pic>
      <p:sp>
        <p:nvSpPr>
          <p:cNvPr id="731" name="Shape 730"/>
          <p:cNvSpPr/>
          <p:nvPr/>
        </p:nvSpPr>
        <p:spPr>
          <a:xfrm>
            <a:off x="9025128" y="2057400"/>
            <a:ext cx="2606040" cy="1051560"/>
          </a:xfrm>
          <a:prstGeom prst="roundRect">
            <a:avLst>
              <a:gd name="adj" fmla="val 6000"/>
            </a:avLst>
          </a:prstGeom>
          <a:solidFill>
            <a:srgbClr val="FBEAE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733" name="TextBox 732"/>
          <p:cNvSpPr txBox="1"/>
          <p:nvPr/>
        </p:nvSpPr>
        <p:spPr>
          <a:xfrm>
            <a:off x="9162288" y="2112264"/>
            <a:ext cx="2331720" cy="941832"/>
          </a:xfrm>
          <a:prstGeom prst="rect">
            <a:avLst/>
          </a:prstGeom>
          <a:noFill/>
          <a:ln>
            <a:noFill/>
          </a:ln>
        </p:spPr>
        <p:txBody>
          <a:bodyPr spcFirstLastPara="1" wrap="square" lIns="45720" tIns="45720" rIns="45720" bIns="45720" anchor="ctr" anchorCtr="0">
            <a:noAutofit/>
          </a:bodyPr>
          <a:lstStyle/>
          <a:p>
            <a:pPr marL="0" lvl="0" indent="0" algn="l" rtl="0">
              <a:lnSpc>
                <a:spcPct val="100000"/>
              </a:lnSpc>
              <a:spcBef>
                <a:spcPts val="0"/>
              </a:spcBef>
              <a:spcAft>
                <a:spcPts val="200"/>
              </a:spcAft>
              <a:buNone/>
            </a:pPr>
            <a:r>
              <a:rPr lang="uk-UA" sz="1000">
                <a:solidFill>
                  <a:srgbClr val="B80000"/>
                </a:solidFill>
                <a:latin typeface="Montserrat ExtraBold"/>
                <a:ea typeface="Montserrat ExtraBold"/>
                <a:cs typeface="Montserrat ExtraBold"/>
                <a:sym typeface="Montserrat ExtraBold"/>
              </a:rPr>
              <a:t>КРОК 4</a:t>
            </a:r>
            <a:endParaRPr lang="uk-UA" sz="1400">
              <a:solidFill>
                <a:srgbClr val="5A524D"/>
              </a:solidFill>
              <a:latin typeface="Montserrat Medium"/>
              <a:ea typeface="Montserrat Medium"/>
              <a:cs typeface="Montserrat Medium"/>
              <a:sym typeface="Montserrat Medium"/>
            </a:endParaRPr>
          </a:p>
          <a:p>
            <a:pPr marL="0" lvl="0" indent="0" algn="l" rtl="0">
              <a:lnSpc>
                <a:spcPct val="94000"/>
              </a:lnSpc>
              <a:spcBef>
                <a:spcPts val="0"/>
              </a:spcBef>
              <a:spcAft>
                <a:spcPts val="0"/>
              </a:spcAft>
              <a:buNone/>
            </a:pPr>
            <a:r>
              <a:rPr lang="uk-UA" sz="950">
                <a:solidFill>
                  <a:srgbClr val="2B2422"/>
                </a:solidFill>
                <a:latin typeface="Montserrat Medium"/>
                <a:ea typeface="Montserrat Medium"/>
                <a:cs typeface="Montserrat Medium"/>
                <a:sym typeface="Montserrat Medium"/>
              </a:rPr>
              <a:t>обґрунтоване рішення щодо оцінки за критеріями робочої програми; незгода здобувача → апеляція і повна процедура</a:t>
            </a:r>
            <a:endParaRPr lang="uk-UA" sz="1400">
              <a:solidFill>
                <a:srgbClr val="5A524D"/>
              </a:solidFill>
              <a:latin typeface="Montserrat Medium"/>
              <a:ea typeface="Montserrat Medium"/>
              <a:cs typeface="Montserrat Medium"/>
              <a:sym typeface="Montserrat Medium"/>
            </a:endParaRPr>
          </a:p>
        </p:txBody>
      </p:sp>
      <p:sp>
        <p:nvSpPr>
          <p:cNvPr id="735" name="Shape 734"/>
          <p:cNvSpPr/>
          <p:nvPr/>
        </p:nvSpPr>
        <p:spPr>
          <a:xfrm>
            <a:off x="548640" y="3337560"/>
            <a:ext cx="5468112" cy="1737360"/>
          </a:xfrm>
          <a:prstGeom prst="roundRect">
            <a:avLst>
              <a:gd name="adj" fmla="val 5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737" name="Picture 736"/>
          <p:cNvPicPr preferRelativeResize="0"/>
          <p:nvPr/>
        </p:nvPicPr>
        <p:blipFill>
          <a:blip r:embed="rId5"/>
          <a:stretch>
            <a:fillRect/>
          </a:stretch>
        </p:blipFill>
        <p:spPr>
          <a:xfrm>
            <a:off x="731520" y="3493008"/>
            <a:ext cx="365760" cy="365760"/>
          </a:xfrm>
          <a:prstGeom prst="rect">
            <a:avLst/>
          </a:prstGeom>
          <a:noFill/>
          <a:ln>
            <a:noFill/>
          </a:ln>
        </p:spPr>
      </p:pic>
      <p:sp>
        <p:nvSpPr>
          <p:cNvPr id="739" name="TextBox 738"/>
          <p:cNvSpPr txBox="1"/>
          <p:nvPr/>
        </p:nvSpPr>
        <p:spPr>
          <a:xfrm>
            <a:off x="1188720" y="3456432"/>
            <a:ext cx="4663440" cy="457200"/>
          </a:xfrm>
          <a:prstGeom prst="rect">
            <a:avLst/>
          </a:prstGeom>
          <a:noFill/>
          <a:ln>
            <a:noFill/>
          </a:ln>
        </p:spPr>
        <p:txBody>
          <a:bodyPr spcFirstLastPara="1" wrap="square" lIns="45720" tIns="45720" rIns="45720" bIns="45720" anchor="ctr" anchorCtr="0">
            <a:noAutofit/>
          </a:bodyPr>
          <a:lstStyle/>
          <a:p>
            <a:pPr marL="0" lvl="0" indent="0" algn="l" rtl="0">
              <a:lnSpc>
                <a:spcPct val="100000"/>
              </a:lnSpc>
              <a:spcBef>
                <a:spcPts val="0"/>
              </a:spcBef>
              <a:spcAft>
                <a:spcPts val="0"/>
              </a:spcAft>
              <a:buNone/>
            </a:pPr>
            <a:r>
              <a:rPr lang="uk-UA" sz="1250">
                <a:solidFill>
                  <a:srgbClr val="7A1F1F"/>
                </a:solidFill>
                <a:latin typeface="Montserrat ExtraBold"/>
                <a:ea typeface="Montserrat ExtraBold"/>
                <a:cs typeface="Montserrat ExtraBold"/>
                <a:sym typeface="Montserrat ExtraBold"/>
              </a:rPr>
              <a:t>Для здобувачів</a:t>
            </a:r>
            <a:endParaRPr lang="uk-UA" sz="1400">
              <a:solidFill>
                <a:srgbClr val="5A524D"/>
              </a:solidFill>
              <a:latin typeface="Montserrat Medium"/>
              <a:ea typeface="Montserrat Medium"/>
              <a:cs typeface="Montserrat Medium"/>
              <a:sym typeface="Montserrat Medium"/>
            </a:endParaRPr>
          </a:p>
        </p:txBody>
      </p:sp>
      <p:sp>
        <p:nvSpPr>
          <p:cNvPr id="741" name="TextBox 740"/>
          <p:cNvSpPr txBox="1"/>
          <p:nvPr/>
        </p:nvSpPr>
        <p:spPr>
          <a:xfrm>
            <a:off x="731520" y="3913632"/>
            <a:ext cx="5120640" cy="1143000"/>
          </a:xfrm>
          <a:prstGeom prst="rect">
            <a:avLst/>
          </a:prstGeom>
          <a:noFill/>
          <a:ln>
            <a:noFill/>
          </a:ln>
        </p:spPr>
        <p:txBody>
          <a:bodyPr spcFirstLastPara="1" wrap="square" lIns="45720" tIns="45720" rIns="45720" bIns="45720" anchor="t" anchorCtr="0">
            <a:noAutofit/>
          </a:bodyPr>
          <a:lstStyle/>
          <a:p>
            <a:pPr marL="201168" lvl="0" indent="-201168" algn="l" rtl="0">
              <a:lnSpc>
                <a:spcPct val="100000"/>
              </a:lnSpc>
              <a:spcBef>
                <a:spcPts val="0"/>
              </a:spcBef>
              <a:spcAft>
                <a:spcPts val="200"/>
              </a:spcAft>
              <a:buClr>
                <a:srgbClr val="B80000"/>
              </a:buClr>
              <a:buFont typeface="Arial"/>
              <a:buChar char="•"/>
            </a:pPr>
            <a:r>
              <a:rPr lang="uk-UA" sz="950">
                <a:solidFill>
                  <a:srgbClr val="5A524D"/>
                </a:solidFill>
                <a:latin typeface="Montserrat Medium"/>
                <a:ea typeface="Montserrat Medium"/>
                <a:cs typeface="Montserrat Medium"/>
                <a:sym typeface="Montserrat Medium"/>
              </a:rPr>
              <a:t>повна процедура (п. 7.3.2): курсові, кваліфікаційні, екзаменаційні роботи, системні порушення, апеляції</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100000"/>
              </a:lnSpc>
              <a:spcBef>
                <a:spcPts val="0"/>
              </a:spcBef>
              <a:spcAft>
                <a:spcPts val="200"/>
              </a:spcAft>
              <a:buClr>
                <a:srgbClr val="B80000"/>
              </a:buClr>
              <a:buFont typeface="Arial"/>
              <a:buChar char="•"/>
            </a:pPr>
            <a:r>
              <a:rPr lang="uk-UA" sz="950">
                <a:solidFill>
                  <a:srgbClr val="5A524D"/>
                </a:solidFill>
                <a:latin typeface="Montserrat Medium"/>
                <a:ea typeface="Montserrat Medium"/>
                <a:cs typeface="Montserrat Medium"/>
                <a:sym typeface="Montserrat Medium"/>
              </a:rPr>
              <a:t>типові заходи (пп. 7 п. 5.4 Положення про систему АД): повторне виконання, повторне проходження компонента чи оцінювання, попередження; повторно або тяжко — стипендія, відрахування</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100000"/>
              </a:lnSpc>
              <a:spcBef>
                <a:spcPts val="0"/>
              </a:spcBef>
              <a:spcAft>
                <a:spcPts val="200"/>
              </a:spcAft>
              <a:buClr>
                <a:srgbClr val="B80000"/>
              </a:buClr>
              <a:buFont typeface="Arial"/>
              <a:buChar char="•"/>
            </a:pPr>
            <a:r>
              <a:rPr lang="uk-UA" sz="950">
                <a:solidFill>
                  <a:srgbClr val="5A524D"/>
                </a:solidFill>
                <a:latin typeface="Montserrat Medium"/>
                <a:ea typeface="Montserrat Medium"/>
                <a:cs typeface="Montserrat Medium"/>
                <a:sym typeface="Montserrat Medium"/>
              </a:rPr>
              <a:t>ступінь можна втратити і після випуску (ч. 5 ст. 22)</a:t>
            </a:r>
            <a:endParaRPr lang="uk-UA" sz="1400">
              <a:solidFill>
                <a:srgbClr val="5A524D"/>
              </a:solidFill>
              <a:latin typeface="Montserrat Medium"/>
              <a:ea typeface="Montserrat Medium"/>
              <a:cs typeface="Montserrat Medium"/>
              <a:sym typeface="Montserrat Medium"/>
            </a:endParaRPr>
          </a:p>
        </p:txBody>
      </p:sp>
      <p:sp>
        <p:nvSpPr>
          <p:cNvPr id="743" name="Shape 742"/>
          <p:cNvSpPr/>
          <p:nvPr/>
        </p:nvSpPr>
        <p:spPr>
          <a:xfrm>
            <a:off x="6172200" y="3337560"/>
            <a:ext cx="5468112" cy="1737360"/>
          </a:xfrm>
          <a:prstGeom prst="roundRect">
            <a:avLst>
              <a:gd name="adj" fmla="val 5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745" name="Picture 744"/>
          <p:cNvPicPr preferRelativeResize="0"/>
          <p:nvPr/>
        </p:nvPicPr>
        <p:blipFill>
          <a:blip r:embed="rId6"/>
          <a:stretch>
            <a:fillRect/>
          </a:stretch>
        </p:blipFill>
        <p:spPr>
          <a:xfrm>
            <a:off x="6355080" y="3493008"/>
            <a:ext cx="365760" cy="365760"/>
          </a:xfrm>
          <a:prstGeom prst="rect">
            <a:avLst/>
          </a:prstGeom>
          <a:noFill/>
          <a:ln>
            <a:noFill/>
          </a:ln>
        </p:spPr>
      </p:pic>
      <p:sp>
        <p:nvSpPr>
          <p:cNvPr id="747" name="TextBox 746"/>
          <p:cNvSpPr txBox="1"/>
          <p:nvPr/>
        </p:nvSpPr>
        <p:spPr>
          <a:xfrm>
            <a:off x="6812280" y="3456432"/>
            <a:ext cx="4663440" cy="457200"/>
          </a:xfrm>
          <a:prstGeom prst="rect">
            <a:avLst/>
          </a:prstGeom>
          <a:noFill/>
          <a:ln>
            <a:noFill/>
          </a:ln>
        </p:spPr>
        <p:txBody>
          <a:bodyPr spcFirstLastPara="1" wrap="square" lIns="45720" tIns="45720" rIns="45720" bIns="45720" anchor="ctr" anchorCtr="0">
            <a:noAutofit/>
          </a:bodyPr>
          <a:lstStyle/>
          <a:p>
            <a:pPr marL="0" lvl="0" indent="0" algn="l" rtl="0">
              <a:lnSpc>
                <a:spcPct val="100000"/>
              </a:lnSpc>
              <a:spcBef>
                <a:spcPts val="0"/>
              </a:spcBef>
              <a:spcAft>
                <a:spcPts val="0"/>
              </a:spcAft>
              <a:buNone/>
            </a:pPr>
            <a:r>
              <a:rPr lang="uk-UA" sz="1250">
                <a:solidFill>
                  <a:srgbClr val="7A1F1F"/>
                </a:solidFill>
                <a:latin typeface="Montserrat ExtraBold"/>
                <a:ea typeface="Montserrat ExtraBold"/>
                <a:cs typeface="Montserrat ExtraBold"/>
                <a:sym typeface="Montserrat ExtraBold"/>
              </a:rPr>
              <a:t>Для викладачів і науковців</a:t>
            </a:r>
            <a:endParaRPr lang="uk-UA" sz="1400">
              <a:solidFill>
                <a:srgbClr val="5A524D"/>
              </a:solidFill>
              <a:latin typeface="Montserrat Medium"/>
              <a:ea typeface="Montserrat Medium"/>
              <a:cs typeface="Montserrat Medium"/>
              <a:sym typeface="Montserrat Medium"/>
            </a:endParaRPr>
          </a:p>
        </p:txBody>
      </p:sp>
      <p:sp>
        <p:nvSpPr>
          <p:cNvPr id="749" name="TextBox 748"/>
          <p:cNvSpPr txBox="1"/>
          <p:nvPr/>
        </p:nvSpPr>
        <p:spPr>
          <a:xfrm>
            <a:off x="6355080" y="3913632"/>
            <a:ext cx="5120640" cy="1143000"/>
          </a:xfrm>
          <a:prstGeom prst="rect">
            <a:avLst/>
          </a:prstGeom>
          <a:noFill/>
          <a:ln>
            <a:noFill/>
          </a:ln>
        </p:spPr>
        <p:txBody>
          <a:bodyPr spcFirstLastPara="1" wrap="square" lIns="45720" tIns="45720" rIns="45720" bIns="45720" anchor="t" anchorCtr="0">
            <a:noAutofit/>
          </a:bodyPr>
          <a:lstStyle/>
          <a:p>
            <a:pPr marL="201168" lvl="0" indent="-201168" algn="l" rtl="0">
              <a:lnSpc>
                <a:spcPct val="100000"/>
              </a:lnSpc>
              <a:spcBef>
                <a:spcPts val="0"/>
              </a:spcBef>
              <a:spcAft>
                <a:spcPts val="200"/>
              </a:spcAft>
              <a:buClr>
                <a:srgbClr val="B80000"/>
              </a:buClr>
              <a:buFont typeface="Arial"/>
              <a:buChar char="•"/>
            </a:pPr>
            <a:r>
              <a:rPr lang="uk-UA" sz="950">
                <a:solidFill>
                  <a:srgbClr val="5A524D"/>
                </a:solidFill>
                <a:latin typeface="Montserrat Medium"/>
                <a:ea typeface="Montserrat Medium"/>
                <a:cs typeface="Montserrat Medium"/>
                <a:sym typeface="Montserrat Medium"/>
              </a:rPr>
              <a:t>персональна відповідальність за навчальні, методичні й адміністративні матеріали, створені з ШІ (п. 8.2 Положення про ШІ)</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100000"/>
              </a:lnSpc>
              <a:spcBef>
                <a:spcPts val="0"/>
              </a:spcBef>
              <a:spcAft>
                <a:spcPts val="200"/>
              </a:spcAft>
              <a:buClr>
                <a:srgbClr val="B80000"/>
              </a:buClr>
              <a:buFont typeface="Arial"/>
              <a:buChar char="•"/>
            </a:pPr>
            <a:r>
              <a:rPr lang="uk-UA" sz="950">
                <a:solidFill>
                  <a:srgbClr val="5A524D"/>
                </a:solidFill>
                <a:latin typeface="Montserrat Medium"/>
                <a:ea typeface="Montserrat Medium"/>
                <a:cs typeface="Montserrat Medium"/>
                <a:sym typeface="Montserrat Medium"/>
              </a:rPr>
              <a:t>недоброчесне використання ШІ у власних творах: догана; позбавлення права керувати дослідженнями на 1–3 роки; виключення з редколегії (пп. 7 п. 5.4)</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100000"/>
              </a:lnSpc>
              <a:spcBef>
                <a:spcPts val="0"/>
              </a:spcBef>
              <a:spcAft>
                <a:spcPts val="200"/>
              </a:spcAft>
              <a:buClr>
                <a:srgbClr val="B80000"/>
              </a:buClr>
              <a:buFont typeface="Arial"/>
              <a:buChar char="•"/>
            </a:pPr>
            <a:r>
              <a:rPr lang="uk-UA" sz="950">
                <a:solidFill>
                  <a:srgbClr val="5A524D"/>
                </a:solidFill>
                <a:latin typeface="Montserrat Medium"/>
                <a:ea typeface="Montserrat Medium"/>
                <a:cs typeface="Montserrat Medium"/>
                <a:sym typeface="Montserrat Medium"/>
              </a:rPr>
              <a:t>оцінювання «за детектором» без процедури — ризик ст. 30 (недоброчесне оцінювання)</a:t>
            </a:r>
            <a:endParaRPr lang="uk-UA" sz="1400">
              <a:solidFill>
                <a:srgbClr val="5A524D"/>
              </a:solidFill>
              <a:latin typeface="Montserrat Medium"/>
              <a:ea typeface="Montserrat Medium"/>
              <a:cs typeface="Montserrat Medium"/>
              <a:sym typeface="Montserrat Medium"/>
            </a:endParaRPr>
          </a:p>
        </p:txBody>
      </p:sp>
      <p:sp>
        <p:nvSpPr>
          <p:cNvPr id="751" name="Shape 750"/>
          <p:cNvSpPr/>
          <p:nvPr/>
        </p:nvSpPr>
        <p:spPr>
          <a:xfrm>
            <a:off x="548640" y="5193792"/>
            <a:ext cx="11091672" cy="548640"/>
          </a:xfrm>
          <a:prstGeom prst="roundRect">
            <a:avLst>
              <a:gd name="adj" fmla="val 6000"/>
            </a:avLst>
          </a:prstGeom>
          <a:solidFill>
            <a:srgbClr val="F6ECD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753" name="Picture 752"/>
          <p:cNvPicPr preferRelativeResize="0"/>
          <p:nvPr/>
        </p:nvPicPr>
        <p:blipFill>
          <a:blip r:embed="rId7"/>
          <a:stretch>
            <a:fillRect/>
          </a:stretch>
        </p:blipFill>
        <p:spPr>
          <a:xfrm>
            <a:off x="731520" y="5285232"/>
            <a:ext cx="365760" cy="365760"/>
          </a:xfrm>
          <a:prstGeom prst="rect">
            <a:avLst/>
          </a:prstGeom>
          <a:noFill/>
          <a:ln>
            <a:noFill/>
          </a:ln>
        </p:spPr>
      </p:pic>
      <p:sp>
        <p:nvSpPr>
          <p:cNvPr id="755" name="TextBox 754"/>
          <p:cNvSpPr txBox="1"/>
          <p:nvPr/>
        </p:nvSpPr>
        <p:spPr>
          <a:xfrm>
            <a:off x="1188720" y="5193792"/>
            <a:ext cx="10332720" cy="548640"/>
          </a:xfrm>
          <a:prstGeom prst="rect">
            <a:avLst/>
          </a:prstGeom>
          <a:noFill/>
          <a:ln>
            <a:noFill/>
          </a:ln>
        </p:spPr>
        <p:txBody>
          <a:bodyPr spcFirstLastPara="1" wrap="square" lIns="45720" tIns="45720" rIns="45720" bIns="45720" anchor="ctr" anchorCtr="0">
            <a:noAutofit/>
          </a:bodyPr>
          <a:lstStyle/>
          <a:p>
            <a:pPr marL="0" lvl="0" indent="0" algn="l" rtl="0">
              <a:lnSpc>
                <a:spcPct val="96000"/>
              </a:lnSpc>
              <a:spcBef>
                <a:spcPts val="0"/>
              </a:spcBef>
              <a:spcAft>
                <a:spcPts val="400"/>
              </a:spcAft>
              <a:buNone/>
            </a:pPr>
            <a:r>
              <a:rPr lang="uk-UA" sz="1050">
                <a:solidFill>
                  <a:srgbClr val="A86F1C"/>
                </a:solidFill>
                <a:latin typeface="Montserrat SemiBold"/>
                <a:ea typeface="Montserrat SemiBold"/>
                <a:cs typeface="Montserrat SemiBold"/>
                <a:sym typeface="Montserrat SemiBold"/>
              </a:rPr>
              <a:t>Докази, а не підозри: </a:t>
            </a:r>
            <a:r>
              <a:rPr lang="uk-UA" sz="1000">
                <a:solidFill>
                  <a:srgbClr val="2B2422"/>
                </a:solidFill>
                <a:latin typeface="Montserrat Medium"/>
                <a:ea typeface="Montserrat Medium"/>
                <a:cs typeface="Montserrat Medium"/>
                <a:sym typeface="Montserrat Medium"/>
              </a:rPr>
              <a:t>рішення — лише на підставі встановлених фактів і доказів, пропорційно, з правом на апеляцію (п. 7.5); звіт подібності — не доказ (п. 6.5). Доказова база — пояснення здобувача (п. 6.3 Положення про ШІ), чернетки, історія версій, перевірка джерел.</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
        <p:cNvGrpSpPr/>
        <p:nvPr/>
      </p:nvGrpSpPr>
      <p:grpSpPr>
        <a:xfrm>
          <a:off x="0" y="0"/>
          <a:ext cx="0" cy="0"/>
          <a:chOff x="0" y="0"/>
          <a:chExt cx="0" cy="0"/>
        </a:xfrm>
      </p:grpSpPr>
      <p:sp>
        <p:nvSpPr>
          <p:cNvPr id="756" name="Section tag"/>
          <p:cNvSpPr txBox="1"/>
          <p:nvPr/>
        </p:nvSpPr>
        <p:spPr>
          <a:xfrm>
            <a:off x="548640" y="868680"/>
            <a:ext cx="11064240" cy="274320"/>
          </a:xfrm>
          <a:prstGeom prst="rect">
            <a:avLst/>
          </a:prstGeom>
          <a:noFill/>
          <a:ln>
            <a:noFill/>
          </a:ln>
        </p:spPr>
        <p:txBody>
          <a:bodyPr spcFirstLastPara="1" wrap="square" lIns="45720" tIns="45720" rIns="45720" bIns="45720" anchor="t" anchorCtr="0">
            <a:noAutofit/>
          </a:bodyPr>
          <a:lstStyle/>
          <a:p>
            <a:pPr marL="0" lvl="0" indent="0" algn="l" rtl="0">
              <a:lnSpc>
                <a:spcPct val="100000"/>
              </a:lnSpc>
              <a:spcBef>
                <a:spcPts val="0"/>
              </a:spcBef>
              <a:spcAft>
                <a:spcPts val="0"/>
              </a:spcAft>
              <a:buNone/>
            </a:pPr>
            <a:r>
              <a:rPr lang="uk-UA" sz="1000">
                <a:solidFill>
                  <a:srgbClr val="A86F1C"/>
                </a:solidFill>
                <a:latin typeface="Montserrat SemiBold"/>
                <a:ea typeface="Montserrat SemiBold"/>
                <a:cs typeface="Montserrat SemiBold"/>
                <a:sym typeface="Montserrat SemiBold"/>
              </a:rPr>
              <a:t>ПИТАННЯ 5 · ЯК ПРАВИЛЬНО ЗАДЕКЛАРУВАТИ ВІДПОВІДАЛЬНЕ ВИКОРИСТАННЯ ШІ</a:t>
            </a:r>
            <a:endParaRPr lang="uk-UA" sz="1400">
              <a:solidFill>
                <a:srgbClr val="5A524D"/>
              </a:solidFill>
              <a:latin typeface="Montserrat Medium"/>
              <a:ea typeface="Montserrat Medium"/>
              <a:cs typeface="Montserrat Medium"/>
              <a:sym typeface="Montserrat Medium"/>
            </a:endParaRPr>
          </a:p>
        </p:txBody>
      </p:sp>
      <p:sp>
        <p:nvSpPr>
          <p:cNvPr id="757" name="Title"/>
          <p:cNvSpPr txBox="1"/>
          <p:nvPr/>
        </p:nvSpPr>
        <p:spPr>
          <a:xfrm>
            <a:off x="548640" y="1097280"/>
            <a:ext cx="11064240" cy="548640"/>
          </a:xfrm>
          <a:prstGeom prst="rect">
            <a:avLst/>
          </a:prstGeom>
          <a:noFill/>
          <a:ln>
            <a:noFill/>
          </a:ln>
        </p:spPr>
        <p:txBody>
          <a:bodyPr spcFirstLastPara="1" wrap="square" lIns="45720" tIns="45720" rIns="45720" bIns="45720" anchor="t" anchorCtr="0">
            <a:noAutofit/>
          </a:bodyPr>
          <a:lstStyle/>
          <a:p>
            <a:pPr marL="0" lvl="0" indent="0" algn="l" rtl="0">
              <a:lnSpc>
                <a:spcPct val="90000"/>
              </a:lnSpc>
              <a:spcBef>
                <a:spcPts val="0"/>
              </a:spcBef>
              <a:spcAft>
                <a:spcPts val="0"/>
              </a:spcAft>
              <a:buNone/>
            </a:pPr>
            <a:r>
              <a:rPr lang="uk-UA" sz="2400">
                <a:solidFill>
                  <a:srgbClr val="B80000"/>
                </a:solidFill>
                <a:latin typeface="Montserrat Black"/>
                <a:ea typeface="Montserrat Black"/>
                <a:cs typeface="Montserrat Black"/>
                <a:sym typeface="Montserrat Black"/>
              </a:rPr>
              <a:t>Прозорість замість приховування: принципи декларування</a:t>
            </a:r>
            <a:endParaRPr lang="uk-UA" sz="1400">
              <a:solidFill>
                <a:srgbClr val="5A524D"/>
              </a:solidFill>
              <a:latin typeface="Montserrat Medium"/>
              <a:ea typeface="Montserrat Medium"/>
              <a:cs typeface="Montserrat Medium"/>
              <a:sym typeface="Montserrat Medium"/>
            </a:endParaRPr>
          </a:p>
        </p:txBody>
      </p:sp>
      <p:sp>
        <p:nvSpPr>
          <p:cNvPr id="759" name="Shape 758"/>
          <p:cNvSpPr/>
          <p:nvPr/>
        </p:nvSpPr>
        <p:spPr>
          <a:xfrm>
            <a:off x="548640" y="1828800"/>
            <a:ext cx="3593592" cy="1371600"/>
          </a:xfrm>
          <a:prstGeom prst="roundRect">
            <a:avLst>
              <a:gd name="adj" fmla="val 5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761" name="Picture 760"/>
          <p:cNvPicPr preferRelativeResize="0"/>
          <p:nvPr/>
        </p:nvPicPr>
        <p:blipFill>
          <a:blip r:embed="rId4"/>
          <a:stretch>
            <a:fillRect/>
          </a:stretch>
        </p:blipFill>
        <p:spPr>
          <a:xfrm>
            <a:off x="713232" y="2011680"/>
            <a:ext cx="384048" cy="384048"/>
          </a:xfrm>
          <a:prstGeom prst="rect">
            <a:avLst/>
          </a:prstGeom>
          <a:noFill/>
          <a:ln>
            <a:noFill/>
          </a:ln>
        </p:spPr>
      </p:pic>
      <p:sp>
        <p:nvSpPr>
          <p:cNvPr id="763" name="TextBox 762"/>
          <p:cNvSpPr txBox="1"/>
          <p:nvPr/>
        </p:nvSpPr>
        <p:spPr>
          <a:xfrm>
            <a:off x="1207008" y="1920240"/>
            <a:ext cx="2816352" cy="548640"/>
          </a:xfrm>
          <a:prstGeom prst="rect">
            <a:avLst/>
          </a:prstGeom>
          <a:noFill/>
          <a:ln>
            <a:noFill/>
          </a:ln>
        </p:spPr>
        <p:txBody>
          <a:bodyPr spcFirstLastPara="1" wrap="square" lIns="45720" tIns="45720" rIns="45720" bIns="45720" anchor="ctr" anchorCtr="0">
            <a:noAutofit/>
          </a:bodyPr>
          <a:lstStyle/>
          <a:p>
            <a:pPr marL="0" lvl="0" indent="0" algn="l" rtl="0">
              <a:lnSpc>
                <a:spcPct val="100000"/>
              </a:lnSpc>
              <a:spcBef>
                <a:spcPts val="0"/>
              </a:spcBef>
              <a:spcAft>
                <a:spcPts val="0"/>
              </a:spcAft>
              <a:buNone/>
            </a:pPr>
            <a:r>
              <a:rPr lang="uk-UA" sz="1250">
                <a:solidFill>
                  <a:srgbClr val="7A1F1F"/>
                </a:solidFill>
                <a:latin typeface="Montserrat ExtraBold"/>
                <a:ea typeface="Montserrat ExtraBold"/>
                <a:cs typeface="Montserrat ExtraBold"/>
                <a:sym typeface="Montserrat ExtraBold"/>
              </a:rPr>
              <a:t>Прозорість</a:t>
            </a:r>
            <a:endParaRPr lang="uk-UA" sz="1400">
              <a:solidFill>
                <a:srgbClr val="5A524D"/>
              </a:solidFill>
              <a:latin typeface="Montserrat Medium"/>
              <a:ea typeface="Montserrat Medium"/>
              <a:cs typeface="Montserrat Medium"/>
              <a:sym typeface="Montserrat Medium"/>
            </a:endParaRPr>
          </a:p>
        </p:txBody>
      </p:sp>
      <p:sp>
        <p:nvSpPr>
          <p:cNvPr id="765" name="TextBox 764"/>
          <p:cNvSpPr txBox="1"/>
          <p:nvPr/>
        </p:nvSpPr>
        <p:spPr>
          <a:xfrm>
            <a:off x="713232" y="2432304"/>
            <a:ext cx="3264408" cy="731520"/>
          </a:xfrm>
          <a:prstGeom prst="rect">
            <a:avLst/>
          </a:prstGeom>
          <a:noFill/>
          <a:ln>
            <a:noFill/>
          </a:ln>
        </p:spPr>
        <p:txBody>
          <a:bodyPr spcFirstLastPara="1" wrap="square" lIns="45720" tIns="45720" rIns="45720" bIns="45720" anchor="t" anchorCtr="0">
            <a:noAutofit/>
          </a:bodyPr>
          <a:lstStyle/>
          <a:p>
            <a:pPr marL="0" lvl="0" indent="0" algn="l" rtl="0">
              <a:lnSpc>
                <a:spcPct val="96000"/>
              </a:lnSpc>
              <a:spcBef>
                <a:spcPts val="0"/>
              </a:spcBef>
              <a:spcAft>
                <a:spcPts val="400"/>
              </a:spcAft>
              <a:buNone/>
            </a:pPr>
            <a:r>
              <a:rPr lang="uk-UA" sz="1050">
                <a:solidFill>
                  <a:srgbClr val="2B2422"/>
                </a:solidFill>
                <a:latin typeface="Montserrat Medium"/>
                <a:ea typeface="Montserrat Medium"/>
                <a:cs typeface="Montserrat Medium"/>
                <a:sym typeface="Montserrat Medium"/>
              </a:rPr>
              <a:t>інформування про характер і межі використання (п. 2.1); у роботі — факт, мета, межі, методика та/або посилання на інструмент (ч. 4 ст. 8; п. 3.9)</a:t>
            </a:r>
            <a:endParaRPr lang="uk-UA" sz="1400">
              <a:solidFill>
                <a:srgbClr val="5A524D"/>
              </a:solidFill>
              <a:latin typeface="Montserrat Medium"/>
              <a:ea typeface="Montserrat Medium"/>
              <a:cs typeface="Montserrat Medium"/>
              <a:sym typeface="Montserrat Medium"/>
            </a:endParaRPr>
          </a:p>
        </p:txBody>
      </p:sp>
      <p:sp>
        <p:nvSpPr>
          <p:cNvPr id="767" name="Shape 766"/>
          <p:cNvSpPr/>
          <p:nvPr/>
        </p:nvSpPr>
        <p:spPr>
          <a:xfrm>
            <a:off x="4297680" y="1828800"/>
            <a:ext cx="3593592" cy="1371600"/>
          </a:xfrm>
          <a:prstGeom prst="roundRect">
            <a:avLst>
              <a:gd name="adj" fmla="val 5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769" name="Picture 768"/>
          <p:cNvPicPr preferRelativeResize="0"/>
          <p:nvPr/>
        </p:nvPicPr>
        <p:blipFill>
          <a:blip r:embed="rId5"/>
          <a:stretch>
            <a:fillRect/>
          </a:stretch>
        </p:blipFill>
        <p:spPr>
          <a:xfrm>
            <a:off x="4462272" y="2011680"/>
            <a:ext cx="384048" cy="384048"/>
          </a:xfrm>
          <a:prstGeom prst="rect">
            <a:avLst/>
          </a:prstGeom>
          <a:noFill/>
          <a:ln>
            <a:noFill/>
          </a:ln>
        </p:spPr>
      </p:pic>
      <p:sp>
        <p:nvSpPr>
          <p:cNvPr id="771" name="TextBox 770"/>
          <p:cNvSpPr txBox="1"/>
          <p:nvPr/>
        </p:nvSpPr>
        <p:spPr>
          <a:xfrm>
            <a:off x="4956048" y="1920240"/>
            <a:ext cx="2816352" cy="548640"/>
          </a:xfrm>
          <a:prstGeom prst="rect">
            <a:avLst/>
          </a:prstGeom>
          <a:noFill/>
          <a:ln>
            <a:noFill/>
          </a:ln>
        </p:spPr>
        <p:txBody>
          <a:bodyPr spcFirstLastPara="1" wrap="square" lIns="45720" tIns="45720" rIns="45720" bIns="45720" anchor="ctr" anchorCtr="0">
            <a:noAutofit/>
          </a:bodyPr>
          <a:lstStyle/>
          <a:p>
            <a:pPr marL="0" lvl="0" indent="0" algn="l" rtl="0">
              <a:lnSpc>
                <a:spcPct val="100000"/>
              </a:lnSpc>
              <a:spcBef>
                <a:spcPts val="0"/>
              </a:spcBef>
              <a:spcAft>
                <a:spcPts val="0"/>
              </a:spcAft>
              <a:buNone/>
            </a:pPr>
            <a:r>
              <a:rPr lang="uk-UA" sz="1250">
                <a:solidFill>
                  <a:srgbClr val="7A1F1F"/>
                </a:solidFill>
                <a:latin typeface="Montserrat ExtraBold"/>
                <a:ea typeface="Montserrat ExtraBold"/>
                <a:cs typeface="Montserrat ExtraBold"/>
                <a:sym typeface="Montserrat ExtraBold"/>
              </a:rPr>
              <a:t>Пріоритет людського рішення</a:t>
            </a:r>
            <a:endParaRPr lang="uk-UA" sz="1400">
              <a:solidFill>
                <a:srgbClr val="5A524D"/>
              </a:solidFill>
              <a:latin typeface="Montserrat Medium"/>
              <a:ea typeface="Montserrat Medium"/>
              <a:cs typeface="Montserrat Medium"/>
              <a:sym typeface="Montserrat Medium"/>
            </a:endParaRPr>
          </a:p>
        </p:txBody>
      </p:sp>
      <p:sp>
        <p:nvSpPr>
          <p:cNvPr id="773" name="TextBox 772"/>
          <p:cNvSpPr txBox="1"/>
          <p:nvPr/>
        </p:nvSpPr>
        <p:spPr>
          <a:xfrm>
            <a:off x="4462272" y="2432304"/>
            <a:ext cx="3264408" cy="731520"/>
          </a:xfrm>
          <a:prstGeom prst="rect">
            <a:avLst/>
          </a:prstGeom>
          <a:noFill/>
          <a:ln>
            <a:noFill/>
          </a:ln>
        </p:spPr>
        <p:txBody>
          <a:bodyPr spcFirstLastPara="1" wrap="square" lIns="45720" tIns="45720" rIns="45720" bIns="45720" anchor="t" anchorCtr="0">
            <a:noAutofit/>
          </a:bodyPr>
          <a:lstStyle/>
          <a:p>
            <a:pPr marL="0" lvl="0" indent="0" algn="l" rtl="0">
              <a:lnSpc>
                <a:spcPct val="96000"/>
              </a:lnSpc>
              <a:spcBef>
                <a:spcPts val="0"/>
              </a:spcBef>
              <a:spcAft>
                <a:spcPts val="400"/>
              </a:spcAft>
              <a:buNone/>
            </a:pPr>
            <a:r>
              <a:rPr lang="uk-UA" sz="1050">
                <a:solidFill>
                  <a:srgbClr val="2B2422"/>
                </a:solidFill>
                <a:latin typeface="Montserrat Medium"/>
                <a:ea typeface="Montserrat Medium"/>
                <a:cs typeface="Montserrat Medium"/>
                <a:sym typeface="Montserrat Medium"/>
              </a:rPr>
              <a:t>ШІ підконтрольний людині (п. 2.1); автор відповідає за кожне речення, число і посилання — навіть згенероване (ч. 4 ст. 8 Закону; п. 3.4.3, 8.2)</a:t>
            </a:r>
            <a:endParaRPr lang="uk-UA" sz="1400">
              <a:solidFill>
                <a:srgbClr val="5A524D"/>
              </a:solidFill>
              <a:latin typeface="Montserrat Medium"/>
              <a:ea typeface="Montserrat Medium"/>
              <a:cs typeface="Montserrat Medium"/>
              <a:sym typeface="Montserrat Medium"/>
            </a:endParaRPr>
          </a:p>
        </p:txBody>
      </p:sp>
      <p:sp>
        <p:nvSpPr>
          <p:cNvPr id="775" name="Shape 774"/>
          <p:cNvSpPr/>
          <p:nvPr/>
        </p:nvSpPr>
        <p:spPr>
          <a:xfrm>
            <a:off x="8046720" y="1828800"/>
            <a:ext cx="3593592" cy="1371600"/>
          </a:xfrm>
          <a:prstGeom prst="roundRect">
            <a:avLst>
              <a:gd name="adj" fmla="val 5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777" name="Picture 776"/>
          <p:cNvPicPr preferRelativeResize="0"/>
          <p:nvPr/>
        </p:nvPicPr>
        <p:blipFill>
          <a:blip r:embed="rId6"/>
          <a:stretch>
            <a:fillRect/>
          </a:stretch>
        </p:blipFill>
        <p:spPr>
          <a:xfrm>
            <a:off x="8211312" y="2011680"/>
            <a:ext cx="384048" cy="384048"/>
          </a:xfrm>
          <a:prstGeom prst="rect">
            <a:avLst/>
          </a:prstGeom>
          <a:noFill/>
          <a:ln>
            <a:noFill/>
          </a:ln>
        </p:spPr>
      </p:pic>
      <p:sp>
        <p:nvSpPr>
          <p:cNvPr id="779" name="TextBox 778"/>
          <p:cNvSpPr txBox="1"/>
          <p:nvPr/>
        </p:nvSpPr>
        <p:spPr>
          <a:xfrm>
            <a:off x="8705088" y="1920240"/>
            <a:ext cx="2816352" cy="548640"/>
          </a:xfrm>
          <a:prstGeom prst="rect">
            <a:avLst/>
          </a:prstGeom>
          <a:noFill/>
          <a:ln>
            <a:noFill/>
          </a:ln>
        </p:spPr>
        <p:txBody>
          <a:bodyPr spcFirstLastPara="1" wrap="square" lIns="45720" tIns="45720" rIns="45720" bIns="45720" anchor="ctr" anchorCtr="0">
            <a:noAutofit/>
          </a:bodyPr>
          <a:lstStyle/>
          <a:p>
            <a:pPr marL="0" lvl="0" indent="0" algn="l" rtl="0">
              <a:lnSpc>
                <a:spcPct val="100000"/>
              </a:lnSpc>
              <a:spcBef>
                <a:spcPts val="0"/>
              </a:spcBef>
              <a:spcAft>
                <a:spcPts val="0"/>
              </a:spcAft>
              <a:buNone/>
            </a:pPr>
            <a:r>
              <a:rPr lang="uk-UA" sz="1250">
                <a:solidFill>
                  <a:srgbClr val="7A1F1F"/>
                </a:solidFill>
                <a:latin typeface="Montserrat ExtraBold"/>
                <a:ea typeface="Montserrat ExtraBold"/>
                <a:cs typeface="Montserrat ExtraBold"/>
                <a:sym typeface="Montserrat ExtraBold"/>
              </a:rPr>
              <a:t>Критична оцінка</a:t>
            </a:r>
            <a:endParaRPr lang="uk-UA" sz="1400">
              <a:solidFill>
                <a:srgbClr val="5A524D"/>
              </a:solidFill>
              <a:latin typeface="Montserrat Medium"/>
              <a:ea typeface="Montserrat Medium"/>
              <a:cs typeface="Montserrat Medium"/>
              <a:sym typeface="Montserrat Medium"/>
            </a:endParaRPr>
          </a:p>
        </p:txBody>
      </p:sp>
      <p:sp>
        <p:nvSpPr>
          <p:cNvPr id="781" name="TextBox 780"/>
          <p:cNvSpPr txBox="1"/>
          <p:nvPr/>
        </p:nvSpPr>
        <p:spPr>
          <a:xfrm>
            <a:off x="8211312" y="2432304"/>
            <a:ext cx="3264408" cy="731520"/>
          </a:xfrm>
          <a:prstGeom prst="rect">
            <a:avLst/>
          </a:prstGeom>
          <a:noFill/>
          <a:ln>
            <a:noFill/>
          </a:ln>
        </p:spPr>
        <p:txBody>
          <a:bodyPr spcFirstLastPara="1" wrap="square" lIns="45720" tIns="45720" rIns="45720" bIns="45720" anchor="t" anchorCtr="0">
            <a:noAutofit/>
          </a:bodyPr>
          <a:lstStyle/>
          <a:p>
            <a:pPr marL="0" lvl="0" indent="0" algn="l" rtl="0">
              <a:lnSpc>
                <a:spcPct val="96000"/>
              </a:lnSpc>
              <a:spcBef>
                <a:spcPts val="0"/>
              </a:spcBef>
              <a:spcAft>
                <a:spcPts val="400"/>
              </a:spcAft>
              <a:buNone/>
            </a:pPr>
            <a:r>
              <a:rPr lang="uk-UA" sz="1050">
                <a:solidFill>
                  <a:srgbClr val="2B2422"/>
                </a:solidFill>
                <a:latin typeface="Montserrat Medium"/>
                <a:ea typeface="Montserrat Medium"/>
                <a:cs typeface="Montserrat Medium"/>
                <a:sym typeface="Montserrat Medium"/>
              </a:rPr>
              <a:t>передбачати неточності, перевіряти й доопрацьовувати згенероване на кожному етапі (п. 2.2); ШІ — не авторитетне джерело (ЮНЕСКО)</a:t>
            </a:r>
            <a:endParaRPr lang="uk-UA" sz="1400">
              <a:solidFill>
                <a:srgbClr val="5A524D"/>
              </a:solidFill>
              <a:latin typeface="Montserrat Medium"/>
              <a:ea typeface="Montserrat Medium"/>
              <a:cs typeface="Montserrat Medium"/>
              <a:sym typeface="Montserrat Medium"/>
            </a:endParaRPr>
          </a:p>
        </p:txBody>
      </p:sp>
      <p:sp>
        <p:nvSpPr>
          <p:cNvPr id="783" name="Shape 782"/>
          <p:cNvSpPr/>
          <p:nvPr/>
        </p:nvSpPr>
        <p:spPr>
          <a:xfrm>
            <a:off x="548640" y="3310128"/>
            <a:ext cx="3593592" cy="1371600"/>
          </a:xfrm>
          <a:prstGeom prst="roundRect">
            <a:avLst>
              <a:gd name="adj" fmla="val 5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785" name="Picture 784"/>
          <p:cNvPicPr preferRelativeResize="0"/>
          <p:nvPr/>
        </p:nvPicPr>
        <p:blipFill>
          <a:blip r:embed="rId7"/>
          <a:stretch>
            <a:fillRect/>
          </a:stretch>
        </p:blipFill>
        <p:spPr>
          <a:xfrm>
            <a:off x="713232" y="3493008"/>
            <a:ext cx="384048" cy="384048"/>
          </a:xfrm>
          <a:prstGeom prst="rect">
            <a:avLst/>
          </a:prstGeom>
          <a:noFill/>
          <a:ln>
            <a:noFill/>
          </a:ln>
        </p:spPr>
      </p:pic>
      <p:sp>
        <p:nvSpPr>
          <p:cNvPr id="787" name="TextBox 786"/>
          <p:cNvSpPr txBox="1"/>
          <p:nvPr/>
        </p:nvSpPr>
        <p:spPr>
          <a:xfrm>
            <a:off x="1207008" y="3401568"/>
            <a:ext cx="2816352" cy="548640"/>
          </a:xfrm>
          <a:prstGeom prst="rect">
            <a:avLst/>
          </a:prstGeom>
          <a:noFill/>
          <a:ln>
            <a:noFill/>
          </a:ln>
        </p:spPr>
        <p:txBody>
          <a:bodyPr spcFirstLastPara="1" wrap="square" lIns="45720" tIns="45720" rIns="45720" bIns="45720" anchor="ctr" anchorCtr="0">
            <a:noAutofit/>
          </a:bodyPr>
          <a:lstStyle/>
          <a:p>
            <a:pPr marL="0" lvl="0" indent="0" algn="l" rtl="0">
              <a:lnSpc>
                <a:spcPct val="100000"/>
              </a:lnSpc>
              <a:spcBef>
                <a:spcPts val="0"/>
              </a:spcBef>
              <a:spcAft>
                <a:spcPts val="0"/>
              </a:spcAft>
              <a:buNone/>
            </a:pPr>
            <a:r>
              <a:rPr lang="uk-UA" sz="1250">
                <a:solidFill>
                  <a:srgbClr val="7A1F1F"/>
                </a:solidFill>
                <a:latin typeface="Montserrat ExtraBold"/>
                <a:ea typeface="Montserrat ExtraBold"/>
                <a:cs typeface="Montserrat ExtraBold"/>
                <a:sym typeface="Montserrat ExtraBold"/>
              </a:rPr>
              <a:t>Конфіденційність і безпечність</a:t>
            </a:r>
            <a:endParaRPr lang="uk-UA" sz="1400">
              <a:solidFill>
                <a:srgbClr val="5A524D"/>
              </a:solidFill>
              <a:latin typeface="Montserrat Medium"/>
              <a:ea typeface="Montserrat Medium"/>
              <a:cs typeface="Montserrat Medium"/>
              <a:sym typeface="Montserrat Medium"/>
            </a:endParaRPr>
          </a:p>
        </p:txBody>
      </p:sp>
      <p:sp>
        <p:nvSpPr>
          <p:cNvPr id="789" name="TextBox 788"/>
          <p:cNvSpPr txBox="1"/>
          <p:nvPr/>
        </p:nvSpPr>
        <p:spPr>
          <a:xfrm>
            <a:off x="713232" y="3913632"/>
            <a:ext cx="3264408" cy="731520"/>
          </a:xfrm>
          <a:prstGeom prst="rect">
            <a:avLst/>
          </a:prstGeom>
          <a:noFill/>
          <a:ln>
            <a:noFill/>
          </a:ln>
        </p:spPr>
        <p:txBody>
          <a:bodyPr spcFirstLastPara="1" wrap="square" lIns="45720" tIns="45720" rIns="45720" bIns="45720" anchor="t" anchorCtr="0">
            <a:noAutofit/>
          </a:bodyPr>
          <a:lstStyle/>
          <a:p>
            <a:pPr marL="0" lvl="0" indent="0" algn="l" rtl="0">
              <a:lnSpc>
                <a:spcPct val="96000"/>
              </a:lnSpc>
              <a:spcBef>
                <a:spcPts val="0"/>
              </a:spcBef>
              <a:spcAft>
                <a:spcPts val="400"/>
              </a:spcAft>
              <a:buNone/>
            </a:pPr>
            <a:r>
              <a:rPr lang="uk-UA" sz="1050">
                <a:solidFill>
                  <a:srgbClr val="2B2422"/>
                </a:solidFill>
                <a:latin typeface="Montserrat Medium"/>
                <a:ea typeface="Montserrat Medium"/>
                <a:cs typeface="Montserrat Medium"/>
                <a:sym typeface="Montserrat Medium"/>
              </a:rPr>
              <a:t>жодних персональних, конфіденційних чи службових даних у сервісах ШІ без правових підстав (п. 2.1, 3.2.2)</a:t>
            </a:r>
            <a:endParaRPr lang="uk-UA" sz="1400">
              <a:solidFill>
                <a:srgbClr val="5A524D"/>
              </a:solidFill>
              <a:latin typeface="Montserrat Medium"/>
              <a:ea typeface="Montserrat Medium"/>
              <a:cs typeface="Montserrat Medium"/>
              <a:sym typeface="Montserrat Medium"/>
            </a:endParaRPr>
          </a:p>
        </p:txBody>
      </p:sp>
      <p:sp>
        <p:nvSpPr>
          <p:cNvPr id="791" name="Shape 790"/>
          <p:cNvSpPr/>
          <p:nvPr/>
        </p:nvSpPr>
        <p:spPr>
          <a:xfrm>
            <a:off x="4297680" y="3310128"/>
            <a:ext cx="3593592" cy="1371600"/>
          </a:xfrm>
          <a:prstGeom prst="roundRect">
            <a:avLst>
              <a:gd name="adj" fmla="val 5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793" name="Picture 792"/>
          <p:cNvPicPr preferRelativeResize="0"/>
          <p:nvPr/>
        </p:nvPicPr>
        <p:blipFill>
          <a:blip r:embed="rId8"/>
          <a:stretch>
            <a:fillRect/>
          </a:stretch>
        </p:blipFill>
        <p:spPr>
          <a:xfrm>
            <a:off x="4462272" y="3493008"/>
            <a:ext cx="384048" cy="384048"/>
          </a:xfrm>
          <a:prstGeom prst="rect">
            <a:avLst/>
          </a:prstGeom>
          <a:noFill/>
          <a:ln>
            <a:noFill/>
          </a:ln>
        </p:spPr>
      </p:pic>
      <p:sp>
        <p:nvSpPr>
          <p:cNvPr id="795" name="TextBox 794"/>
          <p:cNvSpPr txBox="1"/>
          <p:nvPr/>
        </p:nvSpPr>
        <p:spPr>
          <a:xfrm>
            <a:off x="4956048" y="3401568"/>
            <a:ext cx="2816352" cy="548640"/>
          </a:xfrm>
          <a:prstGeom prst="rect">
            <a:avLst/>
          </a:prstGeom>
          <a:noFill/>
          <a:ln>
            <a:noFill/>
          </a:ln>
        </p:spPr>
        <p:txBody>
          <a:bodyPr spcFirstLastPara="1" wrap="square" lIns="45720" tIns="45720" rIns="45720" bIns="45720" anchor="ctr" anchorCtr="0">
            <a:noAutofit/>
          </a:bodyPr>
          <a:lstStyle/>
          <a:p>
            <a:pPr marL="0" lvl="0" indent="0" algn="l" rtl="0">
              <a:lnSpc>
                <a:spcPct val="100000"/>
              </a:lnSpc>
              <a:spcBef>
                <a:spcPts val="0"/>
              </a:spcBef>
              <a:spcAft>
                <a:spcPts val="0"/>
              </a:spcAft>
              <a:buNone/>
            </a:pPr>
            <a:r>
              <a:rPr lang="uk-UA" sz="1250">
                <a:solidFill>
                  <a:srgbClr val="7A1F1F"/>
                </a:solidFill>
                <a:latin typeface="Montserrat ExtraBold"/>
                <a:ea typeface="Montserrat ExtraBold"/>
                <a:cs typeface="Montserrat ExtraBold"/>
                <a:sym typeface="Montserrat ExtraBold"/>
              </a:rPr>
              <a:t>Відповідність рівню</a:t>
            </a:r>
            <a:endParaRPr lang="uk-UA" sz="1400">
              <a:solidFill>
                <a:srgbClr val="5A524D"/>
              </a:solidFill>
              <a:latin typeface="Montserrat Medium"/>
              <a:ea typeface="Montserrat Medium"/>
              <a:cs typeface="Montserrat Medium"/>
              <a:sym typeface="Montserrat Medium"/>
            </a:endParaRPr>
          </a:p>
        </p:txBody>
      </p:sp>
      <p:sp>
        <p:nvSpPr>
          <p:cNvPr id="797" name="TextBox 796"/>
          <p:cNvSpPr txBox="1"/>
          <p:nvPr/>
        </p:nvSpPr>
        <p:spPr>
          <a:xfrm>
            <a:off x="4462272" y="3913632"/>
            <a:ext cx="3264408" cy="731520"/>
          </a:xfrm>
          <a:prstGeom prst="rect">
            <a:avLst/>
          </a:prstGeom>
          <a:noFill/>
          <a:ln>
            <a:noFill/>
          </a:ln>
        </p:spPr>
        <p:txBody>
          <a:bodyPr spcFirstLastPara="1" wrap="square" lIns="45720" tIns="45720" rIns="45720" bIns="45720" anchor="t" anchorCtr="0">
            <a:noAutofit/>
          </a:bodyPr>
          <a:lstStyle/>
          <a:p>
            <a:pPr marL="0" lvl="0" indent="0" algn="l" rtl="0">
              <a:lnSpc>
                <a:spcPct val="96000"/>
              </a:lnSpc>
              <a:spcBef>
                <a:spcPts val="0"/>
              </a:spcBef>
              <a:spcAft>
                <a:spcPts val="400"/>
              </a:spcAft>
              <a:buNone/>
            </a:pPr>
            <a:r>
              <a:rPr lang="uk-UA" sz="1050">
                <a:solidFill>
                  <a:srgbClr val="2B2422"/>
                </a:solidFill>
                <a:latin typeface="Montserrat Medium"/>
                <a:ea typeface="Montserrat Medium"/>
                <a:cs typeface="Montserrat Medium"/>
                <a:sym typeface="Montserrat Medium"/>
              </a:rPr>
              <a:t>декларування обов’язкове на рівнях 2 і 3 — в артефактах, що подаються на оцінювання (п. 5.1–5.2); за сумніву — запитайте викладача</a:t>
            </a:r>
            <a:endParaRPr lang="uk-UA" sz="1400">
              <a:solidFill>
                <a:srgbClr val="5A524D"/>
              </a:solidFill>
              <a:latin typeface="Montserrat Medium"/>
              <a:ea typeface="Montserrat Medium"/>
              <a:cs typeface="Montserrat Medium"/>
              <a:sym typeface="Montserrat Medium"/>
            </a:endParaRPr>
          </a:p>
        </p:txBody>
      </p:sp>
      <p:sp>
        <p:nvSpPr>
          <p:cNvPr id="799" name="Shape 798"/>
          <p:cNvSpPr/>
          <p:nvPr/>
        </p:nvSpPr>
        <p:spPr>
          <a:xfrm>
            <a:off x="8046720" y="3310128"/>
            <a:ext cx="3593592" cy="1371600"/>
          </a:xfrm>
          <a:prstGeom prst="roundRect">
            <a:avLst>
              <a:gd name="adj" fmla="val 5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801" name="Picture 800"/>
          <p:cNvPicPr preferRelativeResize="0"/>
          <p:nvPr/>
        </p:nvPicPr>
        <p:blipFill>
          <a:blip r:embed="rId9"/>
          <a:stretch>
            <a:fillRect/>
          </a:stretch>
        </p:blipFill>
        <p:spPr>
          <a:xfrm>
            <a:off x="8211312" y="3493008"/>
            <a:ext cx="384048" cy="384048"/>
          </a:xfrm>
          <a:prstGeom prst="rect">
            <a:avLst/>
          </a:prstGeom>
          <a:noFill/>
          <a:ln>
            <a:noFill/>
          </a:ln>
        </p:spPr>
      </p:pic>
      <p:sp>
        <p:nvSpPr>
          <p:cNvPr id="803" name="TextBox 802"/>
          <p:cNvSpPr txBox="1"/>
          <p:nvPr/>
        </p:nvSpPr>
        <p:spPr>
          <a:xfrm>
            <a:off x="8705088" y="3401568"/>
            <a:ext cx="2816352" cy="548640"/>
          </a:xfrm>
          <a:prstGeom prst="rect">
            <a:avLst/>
          </a:prstGeom>
          <a:noFill/>
          <a:ln>
            <a:noFill/>
          </a:ln>
        </p:spPr>
        <p:txBody>
          <a:bodyPr spcFirstLastPara="1" wrap="square" lIns="45720" tIns="45720" rIns="45720" bIns="45720" anchor="ctr" anchorCtr="0">
            <a:noAutofit/>
          </a:bodyPr>
          <a:lstStyle/>
          <a:p>
            <a:pPr marL="0" lvl="0" indent="0" algn="l" rtl="0">
              <a:lnSpc>
                <a:spcPct val="100000"/>
              </a:lnSpc>
              <a:spcBef>
                <a:spcPts val="0"/>
              </a:spcBef>
              <a:spcAft>
                <a:spcPts val="0"/>
              </a:spcAft>
              <a:buNone/>
            </a:pPr>
            <a:r>
              <a:rPr lang="uk-UA" sz="1250">
                <a:solidFill>
                  <a:srgbClr val="7A1F1F"/>
                </a:solidFill>
                <a:latin typeface="Montserrat ExtraBold"/>
                <a:ea typeface="Montserrat ExtraBold"/>
                <a:cs typeface="Montserrat ExtraBold"/>
                <a:sym typeface="Montserrat ExtraBold"/>
              </a:rPr>
              <a:t>Без «штрафу за чесність»</a:t>
            </a:r>
            <a:endParaRPr lang="uk-UA" sz="1400">
              <a:solidFill>
                <a:srgbClr val="5A524D"/>
              </a:solidFill>
              <a:latin typeface="Montserrat Medium"/>
              <a:ea typeface="Montserrat Medium"/>
              <a:cs typeface="Montserrat Medium"/>
              <a:sym typeface="Montserrat Medium"/>
            </a:endParaRPr>
          </a:p>
        </p:txBody>
      </p:sp>
      <p:sp>
        <p:nvSpPr>
          <p:cNvPr id="805" name="TextBox 804"/>
          <p:cNvSpPr txBox="1"/>
          <p:nvPr/>
        </p:nvSpPr>
        <p:spPr>
          <a:xfrm>
            <a:off x="8211312" y="3913632"/>
            <a:ext cx="3264408" cy="731520"/>
          </a:xfrm>
          <a:prstGeom prst="rect">
            <a:avLst/>
          </a:prstGeom>
          <a:noFill/>
          <a:ln>
            <a:noFill/>
          </a:ln>
        </p:spPr>
        <p:txBody>
          <a:bodyPr spcFirstLastPara="1" wrap="square" lIns="45720" tIns="45720" rIns="45720" bIns="45720" anchor="t" anchorCtr="0">
            <a:noAutofit/>
          </a:bodyPr>
          <a:lstStyle/>
          <a:p>
            <a:pPr marL="0" lvl="0" indent="0" algn="l" rtl="0">
              <a:lnSpc>
                <a:spcPct val="96000"/>
              </a:lnSpc>
              <a:spcBef>
                <a:spcPts val="0"/>
              </a:spcBef>
              <a:spcAft>
                <a:spcPts val="400"/>
              </a:spcAft>
              <a:buNone/>
            </a:pPr>
            <a:r>
              <a:rPr lang="uk-UA" sz="1050">
                <a:solidFill>
                  <a:srgbClr val="2B2422"/>
                </a:solidFill>
                <a:latin typeface="Montserrat Medium"/>
                <a:ea typeface="Montserrat Medium"/>
                <a:cs typeface="Montserrat Medium"/>
                <a:sym typeface="Montserrat Medium"/>
              </a:rPr>
              <a:t>факт дозволеного й задекларованого використання сам по собі не знижує оцінку (п. 6.1.2); Європейська комісія: розкриття без страху покарання</a:t>
            </a:r>
            <a:endParaRPr lang="uk-UA" sz="1400">
              <a:solidFill>
                <a:srgbClr val="5A524D"/>
              </a:solidFill>
              <a:latin typeface="Montserrat Medium"/>
              <a:ea typeface="Montserrat Medium"/>
              <a:cs typeface="Montserrat Medium"/>
              <a:sym typeface="Montserrat Medium"/>
            </a:endParaRPr>
          </a:p>
        </p:txBody>
      </p:sp>
      <p:sp>
        <p:nvSpPr>
          <p:cNvPr id="807" name="Shape 806"/>
          <p:cNvSpPr/>
          <p:nvPr/>
        </p:nvSpPr>
        <p:spPr>
          <a:xfrm>
            <a:off x="548640" y="4818888"/>
            <a:ext cx="11091672" cy="1188720"/>
          </a:xfrm>
          <a:prstGeom prst="roundRect">
            <a:avLst>
              <a:gd name="adj" fmla="val 6000"/>
            </a:avLst>
          </a:prstGeom>
          <a:solidFill>
            <a:srgbClr val="F6ECD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sp>
        <p:nvSpPr>
          <p:cNvPr id="809" name="TextBox 808"/>
          <p:cNvSpPr txBox="1"/>
          <p:nvPr/>
        </p:nvSpPr>
        <p:spPr>
          <a:xfrm>
            <a:off x="731520" y="4873752"/>
            <a:ext cx="10789920" cy="274320"/>
          </a:xfrm>
          <a:prstGeom prst="rect">
            <a:avLst/>
          </a:prstGeom>
          <a:noFill/>
          <a:ln>
            <a:noFill/>
          </a:ln>
        </p:spPr>
        <p:txBody>
          <a:bodyPr spcFirstLastPara="1" wrap="square" lIns="45720" tIns="45720" rIns="45720" bIns="45720" anchor="t" anchorCtr="0">
            <a:noAutofit/>
          </a:bodyPr>
          <a:lstStyle/>
          <a:p>
            <a:pPr marL="0" lvl="0" indent="0" algn="l" rtl="0">
              <a:lnSpc>
                <a:spcPct val="100000"/>
              </a:lnSpc>
              <a:spcBef>
                <a:spcPts val="0"/>
              </a:spcBef>
              <a:spcAft>
                <a:spcPts val="0"/>
              </a:spcAft>
              <a:buNone/>
            </a:pPr>
            <a:r>
              <a:rPr lang="uk-UA" sz="1100">
                <a:solidFill>
                  <a:srgbClr val="A86F1C"/>
                </a:solidFill>
                <a:latin typeface="Montserrat SemiBold"/>
                <a:ea typeface="Montserrat SemiBold"/>
                <a:cs typeface="Montserrat SemiBold"/>
                <a:sym typeface="Montserrat SemiBold"/>
              </a:rPr>
              <a:t>ДЕ САМЕ ДЕКЛАРУВАТИ</a:t>
            </a:r>
            <a:endParaRPr lang="uk-UA" sz="1400">
              <a:solidFill>
                <a:srgbClr val="5A524D"/>
              </a:solidFill>
              <a:latin typeface="Montserrat Medium"/>
              <a:ea typeface="Montserrat Medium"/>
              <a:cs typeface="Montserrat Medium"/>
              <a:sym typeface="Montserrat Medium"/>
            </a:endParaRPr>
          </a:p>
        </p:txBody>
      </p:sp>
      <p:sp>
        <p:nvSpPr>
          <p:cNvPr id="811" name="TextBox 810"/>
          <p:cNvSpPr txBox="1"/>
          <p:nvPr/>
        </p:nvSpPr>
        <p:spPr>
          <a:xfrm>
            <a:off x="731520" y="5138928"/>
            <a:ext cx="3474720" cy="868680"/>
          </a:xfrm>
          <a:prstGeom prst="rect">
            <a:avLst/>
          </a:prstGeom>
          <a:noFill/>
          <a:ln>
            <a:noFill/>
          </a:ln>
        </p:spPr>
        <p:txBody>
          <a:bodyPr spcFirstLastPara="1" wrap="square" lIns="45720" tIns="45720" rIns="45720" bIns="45720" anchor="t" anchorCtr="0">
            <a:noAutofit/>
          </a:bodyPr>
          <a:lstStyle/>
          <a:p>
            <a:pPr marL="0" lvl="0" indent="0" algn="l" rtl="0">
              <a:lnSpc>
                <a:spcPct val="96000"/>
              </a:lnSpc>
              <a:spcBef>
                <a:spcPts val="0"/>
              </a:spcBef>
              <a:spcAft>
                <a:spcPts val="400"/>
              </a:spcAft>
              <a:buNone/>
            </a:pPr>
            <a:r>
              <a:rPr lang="uk-UA" sz="1050">
                <a:solidFill>
                  <a:srgbClr val="2B2422"/>
                </a:solidFill>
                <a:latin typeface="Montserrat ExtraBold"/>
                <a:ea typeface="Montserrat ExtraBold"/>
                <a:cs typeface="Montserrat ExtraBold"/>
                <a:sym typeface="Montserrat ExtraBold"/>
              </a:rPr>
              <a:t>Навчальна робота: </a:t>
            </a:r>
            <a:r>
              <a:rPr lang="uk-UA" sz="1050">
                <a:solidFill>
                  <a:srgbClr val="2B2422"/>
                </a:solidFill>
                <a:latin typeface="Montserrat Medium"/>
                <a:ea typeface="Montserrat Medium"/>
                <a:cs typeface="Montserrat Medium"/>
                <a:sym typeface="Montserrat Medium"/>
              </a:rPr>
              <a:t>у самій роботі; форму, обсяг і спосіб визначає робоча програма (п. 5.2); на рівні 3 — за потреби звіт, логи або рефлексивний коментар.</a:t>
            </a:r>
            <a:endParaRPr lang="uk-UA" sz="1400">
              <a:solidFill>
                <a:srgbClr val="5A524D"/>
              </a:solidFill>
              <a:latin typeface="Montserrat Medium"/>
              <a:ea typeface="Montserrat Medium"/>
              <a:cs typeface="Montserrat Medium"/>
              <a:sym typeface="Montserrat Medium"/>
            </a:endParaRPr>
          </a:p>
        </p:txBody>
      </p:sp>
      <p:sp>
        <p:nvSpPr>
          <p:cNvPr id="813" name="TextBox 812"/>
          <p:cNvSpPr txBox="1"/>
          <p:nvPr/>
        </p:nvSpPr>
        <p:spPr>
          <a:xfrm>
            <a:off x="4343400" y="5138928"/>
            <a:ext cx="3566160" cy="868680"/>
          </a:xfrm>
          <a:prstGeom prst="rect">
            <a:avLst/>
          </a:prstGeom>
          <a:noFill/>
          <a:ln>
            <a:noFill/>
          </a:ln>
        </p:spPr>
        <p:txBody>
          <a:bodyPr spcFirstLastPara="1" wrap="square" lIns="45720" tIns="45720" rIns="45720" bIns="45720" anchor="t" anchorCtr="0">
            <a:noAutofit/>
          </a:bodyPr>
          <a:lstStyle/>
          <a:p>
            <a:pPr marL="0" lvl="0" indent="0" algn="l" rtl="0">
              <a:lnSpc>
                <a:spcPct val="96000"/>
              </a:lnSpc>
              <a:spcBef>
                <a:spcPts val="0"/>
              </a:spcBef>
              <a:spcAft>
                <a:spcPts val="400"/>
              </a:spcAft>
              <a:buNone/>
            </a:pPr>
            <a:r>
              <a:rPr lang="uk-UA" sz="1050">
                <a:solidFill>
                  <a:srgbClr val="2B2422"/>
                </a:solidFill>
                <a:latin typeface="Montserrat ExtraBold"/>
                <a:ea typeface="Montserrat ExtraBold"/>
                <a:cs typeface="Montserrat ExtraBold"/>
                <a:sym typeface="Montserrat ExtraBold"/>
              </a:rPr>
              <a:t>Дисертація, стаття: </a:t>
            </a:r>
            <a:r>
              <a:rPr lang="uk-UA" sz="1050">
                <a:solidFill>
                  <a:srgbClr val="2B2422"/>
                </a:solidFill>
                <a:latin typeface="Montserrat Medium"/>
                <a:ea typeface="Montserrat Medium"/>
                <a:cs typeface="Montserrat Medium"/>
                <a:sym typeface="Montserrat Medium"/>
              </a:rPr>
              <a:t>розділ «Методи» (COPE) або «Подяки»; супровідний лист до редакції; не у списку авторів.</a:t>
            </a:r>
            <a:endParaRPr lang="uk-UA" sz="1400">
              <a:solidFill>
                <a:srgbClr val="5A524D"/>
              </a:solidFill>
              <a:latin typeface="Montserrat Medium"/>
              <a:ea typeface="Montserrat Medium"/>
              <a:cs typeface="Montserrat Medium"/>
              <a:sym typeface="Montserrat Medium"/>
            </a:endParaRPr>
          </a:p>
        </p:txBody>
      </p:sp>
      <p:sp>
        <p:nvSpPr>
          <p:cNvPr id="815" name="TextBox 814"/>
          <p:cNvSpPr txBox="1"/>
          <p:nvPr/>
        </p:nvSpPr>
        <p:spPr>
          <a:xfrm>
            <a:off x="8046720" y="5138928"/>
            <a:ext cx="3474720" cy="868680"/>
          </a:xfrm>
          <a:prstGeom prst="rect">
            <a:avLst/>
          </a:prstGeom>
          <a:noFill/>
          <a:ln>
            <a:noFill/>
          </a:ln>
        </p:spPr>
        <p:txBody>
          <a:bodyPr spcFirstLastPara="1" wrap="square" lIns="45720" tIns="45720" rIns="45720" bIns="45720" anchor="t" anchorCtr="0">
            <a:noAutofit/>
          </a:bodyPr>
          <a:lstStyle/>
          <a:p>
            <a:pPr marL="0" lvl="0" indent="0" algn="l" rtl="0">
              <a:lnSpc>
                <a:spcPct val="96000"/>
              </a:lnSpc>
              <a:spcBef>
                <a:spcPts val="0"/>
              </a:spcBef>
              <a:spcAft>
                <a:spcPts val="400"/>
              </a:spcAft>
              <a:buNone/>
            </a:pPr>
            <a:r>
              <a:rPr lang="uk-UA" sz="1050">
                <a:solidFill>
                  <a:srgbClr val="2B2422"/>
                </a:solidFill>
                <a:latin typeface="Montserrat ExtraBold"/>
                <a:ea typeface="Montserrat ExtraBold"/>
                <a:cs typeface="Montserrat ExtraBold"/>
                <a:sym typeface="Montserrat ExtraBold"/>
              </a:rPr>
              <a:t>Викладач: </a:t>
            </a:r>
            <a:r>
              <a:rPr lang="uk-UA" sz="1050">
                <a:solidFill>
                  <a:srgbClr val="2B2422"/>
                </a:solidFill>
                <a:latin typeface="Montserrat Medium"/>
                <a:ea typeface="Montserrat Medium"/>
                <a:cs typeface="Montserrat Medium"/>
                <a:sym typeface="Montserrat Medium"/>
              </a:rPr>
              <a:t>рівень 1/2/3 і порядок декларування у робочій програмі; критерії оцінювання — єдині для всіх (п. 6.1.4, 6.2).</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
        <p:cNvGrpSpPr/>
        <p:nvPr/>
      </p:nvGrpSpPr>
      <p:grpSpPr>
        <a:xfrm>
          <a:off x="0" y="0"/>
          <a:ext cx="0" cy="0"/>
          <a:chOff x="0" y="0"/>
          <a:chExt cx="0" cy="0"/>
        </a:xfrm>
      </p:grpSpPr>
      <p:sp>
        <p:nvSpPr>
          <p:cNvPr id="816" name="Title"/>
          <p:cNvSpPr txBox="1"/>
          <p:nvPr/>
        </p:nvSpPr>
        <p:spPr>
          <a:xfrm>
            <a:off x="548640" y="868680"/>
            <a:ext cx="11064240" cy="1143000"/>
          </a:xfrm>
          <a:prstGeom prst="rect">
            <a:avLst/>
          </a:prstGeom>
          <a:noFill/>
          <a:ln>
            <a:noFill/>
          </a:ln>
        </p:spPr>
        <p:txBody>
          <a:bodyPr spcFirstLastPara="1" wrap="square" lIns="45720" tIns="45720" rIns="45720" bIns="45720" anchor="t" anchorCtr="0">
            <a:noAutofit/>
          </a:bodyPr>
          <a:lstStyle/>
          <a:p>
            <a:pPr marL="0" lvl="0" indent="0" algn="l" rtl="0">
              <a:lnSpc>
                <a:spcPct val="90000"/>
              </a:lnSpc>
              <a:spcBef>
                <a:spcPts val="0"/>
              </a:spcBef>
              <a:spcAft>
                <a:spcPts val="0"/>
              </a:spcAft>
              <a:buNone/>
            </a:pPr>
            <a:r>
              <a:rPr lang="uk-UA" sz="2400">
                <a:solidFill>
                  <a:srgbClr val="B80000"/>
                </a:solidFill>
                <a:latin typeface="Montserrat Black"/>
                <a:ea typeface="Montserrat Black"/>
                <a:cs typeface="Montserrat Black"/>
                <a:sym typeface="Montserrat Black"/>
              </a:rPr>
              <a:t>Шаблон декларації про використання ШІ</a:t>
            </a:r>
            <a:br>
              <a:rPr lang="uk-UA" sz="1600">
                <a:solidFill>
                  <a:srgbClr val="2B2422"/>
                </a:solidFill>
                <a:latin typeface="Montserrat Black"/>
                <a:ea typeface="Montserrat Black"/>
                <a:cs typeface="Montserrat Black"/>
                <a:sym typeface="Montserrat Black"/>
              </a:rPr>
            </a:br>
            <a:r>
              <a:rPr lang="uk-UA" sz="1600">
                <a:solidFill>
                  <a:srgbClr val="2B2422"/>
                </a:solidFill>
                <a:latin typeface="Montserrat Black"/>
                <a:ea typeface="Montserrat Black"/>
                <a:cs typeface="Montserrat Black"/>
                <a:sym typeface="Montserrat Black"/>
              </a:rPr>
              <a:t>авторський шаблон на основі ч. 4 ст. 8 Закону, п. 3.9 та пп. 3.2.2, 6.2 Положень КНУ</a:t>
            </a:r>
            <a:endParaRPr lang="uk-UA" sz="1400">
              <a:solidFill>
                <a:srgbClr val="5A524D"/>
              </a:solidFill>
              <a:latin typeface="Montserrat Medium"/>
              <a:ea typeface="Montserrat Medium"/>
              <a:cs typeface="Montserrat Medium"/>
              <a:sym typeface="Montserrat Medium"/>
            </a:endParaRPr>
          </a:p>
        </p:txBody>
      </p:sp>
      <p:sp>
        <p:nvSpPr>
          <p:cNvPr id="818" name="Shape 817"/>
          <p:cNvSpPr/>
          <p:nvPr/>
        </p:nvSpPr>
        <p:spPr>
          <a:xfrm>
            <a:off x="548640" y="2011680"/>
            <a:ext cx="5760720" cy="3611880"/>
          </a:xfrm>
          <a:prstGeom prst="roundRect">
            <a:avLst>
              <a:gd name="adj" fmla="val 5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820" name="Picture 819"/>
          <p:cNvPicPr preferRelativeResize="0"/>
          <p:nvPr/>
        </p:nvPicPr>
        <p:blipFill>
          <a:blip r:embed="rId4"/>
          <a:stretch>
            <a:fillRect/>
          </a:stretch>
        </p:blipFill>
        <p:spPr>
          <a:xfrm>
            <a:off x="749808" y="2194560"/>
            <a:ext cx="384048" cy="384048"/>
          </a:xfrm>
          <a:prstGeom prst="rect">
            <a:avLst/>
          </a:prstGeom>
          <a:noFill/>
          <a:ln>
            <a:noFill/>
          </a:ln>
        </p:spPr>
      </p:pic>
      <p:sp>
        <p:nvSpPr>
          <p:cNvPr id="822" name="TextBox 821"/>
          <p:cNvSpPr txBox="1"/>
          <p:nvPr/>
        </p:nvSpPr>
        <p:spPr>
          <a:xfrm>
            <a:off x="1234440" y="2148840"/>
            <a:ext cx="4937760" cy="457200"/>
          </a:xfrm>
          <a:prstGeom prst="rect">
            <a:avLst/>
          </a:prstGeom>
          <a:noFill/>
          <a:ln>
            <a:noFill/>
          </a:ln>
        </p:spPr>
        <p:txBody>
          <a:bodyPr spcFirstLastPara="1" wrap="square" lIns="45720" tIns="45720" rIns="45720" bIns="45720" anchor="ctr" anchorCtr="0">
            <a:noAutofit/>
          </a:bodyPr>
          <a:lstStyle/>
          <a:p>
            <a:pPr marL="0" lvl="0" indent="0" algn="l" rtl="0">
              <a:lnSpc>
                <a:spcPct val="100000"/>
              </a:lnSpc>
              <a:spcBef>
                <a:spcPts val="0"/>
              </a:spcBef>
              <a:spcAft>
                <a:spcPts val="0"/>
              </a:spcAft>
              <a:buNone/>
            </a:pPr>
            <a:r>
              <a:rPr lang="uk-UA" sz="1300">
                <a:solidFill>
                  <a:srgbClr val="7A1F1F"/>
                </a:solidFill>
                <a:latin typeface="Montserrat ExtraBold"/>
                <a:ea typeface="Montserrat ExtraBold"/>
                <a:cs typeface="Montserrat ExtraBold"/>
                <a:sym typeface="Montserrat ExtraBold"/>
              </a:rPr>
              <a:t>Структура декларації (рівні 2 і 3)</a:t>
            </a:r>
            <a:endParaRPr lang="uk-UA" sz="1400">
              <a:solidFill>
                <a:srgbClr val="5A524D"/>
              </a:solidFill>
              <a:latin typeface="Montserrat Medium"/>
              <a:ea typeface="Montserrat Medium"/>
              <a:cs typeface="Montserrat Medium"/>
              <a:sym typeface="Montserrat Medium"/>
            </a:endParaRPr>
          </a:p>
        </p:txBody>
      </p:sp>
      <p:sp>
        <p:nvSpPr>
          <p:cNvPr id="823" name="Number 1"/>
          <p:cNvSpPr/>
          <p:nvPr/>
        </p:nvSpPr>
        <p:spPr>
          <a:xfrm>
            <a:off x="777240" y="2761488"/>
            <a:ext cx="329184" cy="329184"/>
          </a:xfrm>
          <a:prstGeom prst="ellipse">
            <a:avLst/>
          </a:prstGeom>
          <a:solidFill>
            <a:srgbClr val="B80000"/>
          </a:solidFill>
          <a:ln>
            <a:noFill/>
          </a:ln>
        </p:spPr>
        <p:txBody>
          <a:bodyPr wrap="none" lIns="0" tIns="0" rIns="0" bIns="0" anchor="ctr" anchorCtr="0">
            <a:noAutofit/>
          </a:bodyPr>
          <a:lstStyle/>
          <a:p>
            <a:pPr marL="0" lvl="0" indent="0" algn="ctr" rtl="0">
              <a:lnSpc>
                <a:spcPct val="100000"/>
              </a:lnSpc>
              <a:spcBef>
                <a:spcPts val="0"/>
              </a:spcBef>
              <a:spcAft>
                <a:spcPts val="0"/>
              </a:spcAft>
              <a:buNone/>
            </a:pPr>
            <a:r>
              <a:rPr lang="uk-UA" sz="1100">
                <a:solidFill>
                  <a:srgbClr val="FFFFFF"/>
                </a:solidFill>
                <a:latin typeface="Montserrat ExtraBold"/>
                <a:ea typeface="Montserrat ExtraBold"/>
                <a:cs typeface="Montserrat ExtraBold"/>
                <a:sym typeface="Montserrat ExtraBold"/>
              </a:rPr>
              <a:t>1</a:t>
            </a:r>
            <a:endParaRPr lang="uk-UA" sz="1400">
              <a:solidFill>
                <a:srgbClr val="5A524D"/>
              </a:solidFill>
              <a:latin typeface="Montserrat Medium"/>
              <a:ea typeface="Montserrat Medium"/>
              <a:cs typeface="Montserrat Medium"/>
              <a:sym typeface="Montserrat Medium"/>
            </a:endParaRPr>
          </a:p>
        </p:txBody>
      </p:sp>
      <p:sp>
        <p:nvSpPr>
          <p:cNvPr id="825" name="TextBox 824"/>
          <p:cNvSpPr txBox="1"/>
          <p:nvPr/>
        </p:nvSpPr>
        <p:spPr>
          <a:xfrm>
            <a:off x="1234440" y="2679192"/>
            <a:ext cx="4937760" cy="548640"/>
          </a:xfrm>
          <a:prstGeom prst="rect">
            <a:avLst/>
          </a:prstGeom>
          <a:noFill/>
          <a:ln>
            <a:noFill/>
          </a:ln>
        </p:spPr>
        <p:txBody>
          <a:bodyPr spcFirstLastPara="1" wrap="square" lIns="45720" tIns="45720" rIns="45720" bIns="45720" anchor="t" anchorCtr="0">
            <a:noAutofit/>
          </a:bodyPr>
          <a:lstStyle/>
          <a:p>
            <a:pPr marL="0" lvl="0" indent="0" algn="l" rtl="0">
              <a:lnSpc>
                <a:spcPct val="100000"/>
              </a:lnSpc>
              <a:spcBef>
                <a:spcPts val="0"/>
              </a:spcBef>
              <a:spcAft>
                <a:spcPts val="100"/>
              </a:spcAft>
              <a:buNone/>
            </a:pPr>
            <a:r>
              <a:rPr lang="uk-UA" sz="1150">
                <a:solidFill>
                  <a:srgbClr val="2B2422"/>
                </a:solidFill>
                <a:latin typeface="Montserrat ExtraBold"/>
                <a:ea typeface="Montserrat ExtraBold"/>
                <a:cs typeface="Montserrat ExtraBold"/>
                <a:sym typeface="Montserrat ExtraBold"/>
              </a:rPr>
              <a:t>Інструмент і методика</a:t>
            </a:r>
            <a:endParaRPr lang="uk-UA" sz="1400">
              <a:solidFill>
                <a:srgbClr val="5A524D"/>
              </a:solidFill>
              <a:latin typeface="Montserrat Medium"/>
              <a:ea typeface="Montserrat Medium"/>
              <a:cs typeface="Montserrat Medium"/>
              <a:sym typeface="Montserrat Medium"/>
            </a:endParaRPr>
          </a:p>
          <a:p>
            <a:pPr marL="0" lvl="0" indent="0" algn="l" rtl="0">
              <a:lnSpc>
                <a:spcPct val="92000"/>
              </a:lnSpc>
              <a:spcBef>
                <a:spcPts val="0"/>
              </a:spcBef>
              <a:spcAft>
                <a:spcPts val="0"/>
              </a:spcAft>
              <a:buNone/>
            </a:pPr>
            <a:r>
              <a:rPr lang="uk-UA" sz="1050">
                <a:solidFill>
                  <a:srgbClr val="5A524D"/>
                </a:solidFill>
                <a:latin typeface="Montserrat Medium"/>
                <a:ea typeface="Montserrat Medium"/>
                <a:cs typeface="Montserrat Medium"/>
                <a:sym typeface="Montserrat Medium"/>
              </a:rPr>
              <a:t>назва сервісу/моделі, версія, дата; спосіб використання (ч. 4 ст. 8 Закону; п. 3.9)</a:t>
            </a:r>
            <a:endParaRPr lang="uk-UA" sz="1400">
              <a:solidFill>
                <a:srgbClr val="5A524D"/>
              </a:solidFill>
              <a:latin typeface="Montserrat Medium"/>
              <a:ea typeface="Montserrat Medium"/>
              <a:cs typeface="Montserrat Medium"/>
              <a:sym typeface="Montserrat Medium"/>
            </a:endParaRPr>
          </a:p>
        </p:txBody>
      </p:sp>
      <p:sp>
        <p:nvSpPr>
          <p:cNvPr id="826" name="Number 2"/>
          <p:cNvSpPr/>
          <p:nvPr/>
        </p:nvSpPr>
        <p:spPr>
          <a:xfrm>
            <a:off x="777240" y="3328416"/>
            <a:ext cx="329184" cy="329184"/>
          </a:xfrm>
          <a:prstGeom prst="ellipse">
            <a:avLst/>
          </a:prstGeom>
          <a:solidFill>
            <a:srgbClr val="B80000"/>
          </a:solidFill>
          <a:ln>
            <a:noFill/>
          </a:ln>
        </p:spPr>
        <p:txBody>
          <a:bodyPr wrap="none" lIns="0" tIns="0" rIns="0" bIns="0" anchor="ctr" anchorCtr="0">
            <a:noAutofit/>
          </a:bodyPr>
          <a:lstStyle/>
          <a:p>
            <a:pPr marL="0" lvl="0" indent="0" algn="ctr" rtl="0">
              <a:lnSpc>
                <a:spcPct val="100000"/>
              </a:lnSpc>
              <a:spcBef>
                <a:spcPts val="0"/>
              </a:spcBef>
              <a:spcAft>
                <a:spcPts val="0"/>
              </a:spcAft>
              <a:buNone/>
            </a:pPr>
            <a:r>
              <a:rPr lang="uk-UA" sz="1100">
                <a:solidFill>
                  <a:srgbClr val="FFFFFF"/>
                </a:solidFill>
                <a:latin typeface="Montserrat ExtraBold"/>
                <a:ea typeface="Montserrat ExtraBold"/>
                <a:cs typeface="Montserrat ExtraBold"/>
                <a:sym typeface="Montserrat ExtraBold"/>
              </a:rPr>
              <a:t>2</a:t>
            </a:r>
            <a:endParaRPr lang="uk-UA" sz="1400">
              <a:solidFill>
                <a:srgbClr val="5A524D"/>
              </a:solidFill>
              <a:latin typeface="Montserrat Medium"/>
              <a:ea typeface="Montserrat Medium"/>
              <a:cs typeface="Montserrat Medium"/>
              <a:sym typeface="Montserrat Medium"/>
            </a:endParaRPr>
          </a:p>
        </p:txBody>
      </p:sp>
      <p:sp>
        <p:nvSpPr>
          <p:cNvPr id="828" name="TextBox 827"/>
          <p:cNvSpPr txBox="1"/>
          <p:nvPr/>
        </p:nvSpPr>
        <p:spPr>
          <a:xfrm>
            <a:off x="1234440" y="3246120"/>
            <a:ext cx="4937760" cy="548640"/>
          </a:xfrm>
          <a:prstGeom prst="rect">
            <a:avLst/>
          </a:prstGeom>
          <a:noFill/>
          <a:ln>
            <a:noFill/>
          </a:ln>
        </p:spPr>
        <p:txBody>
          <a:bodyPr spcFirstLastPara="1" wrap="square" lIns="45720" tIns="45720" rIns="45720" bIns="45720" anchor="t" anchorCtr="0">
            <a:noAutofit/>
          </a:bodyPr>
          <a:lstStyle/>
          <a:p>
            <a:pPr marL="0" lvl="0" indent="0" algn="l" rtl="0">
              <a:lnSpc>
                <a:spcPct val="100000"/>
              </a:lnSpc>
              <a:spcBef>
                <a:spcPts val="0"/>
              </a:spcBef>
              <a:spcAft>
                <a:spcPts val="100"/>
              </a:spcAft>
              <a:buNone/>
            </a:pPr>
            <a:r>
              <a:rPr lang="uk-UA" sz="1150">
                <a:solidFill>
                  <a:srgbClr val="2B2422"/>
                </a:solidFill>
                <a:latin typeface="Montserrat ExtraBold"/>
                <a:ea typeface="Montserrat ExtraBold"/>
                <a:cs typeface="Montserrat ExtraBold"/>
                <a:sym typeface="Montserrat ExtraBold"/>
              </a:rPr>
              <a:t>Мета і межі застосування</a:t>
            </a:r>
            <a:endParaRPr lang="uk-UA" sz="1400">
              <a:solidFill>
                <a:srgbClr val="5A524D"/>
              </a:solidFill>
              <a:latin typeface="Montserrat Medium"/>
              <a:ea typeface="Montserrat Medium"/>
              <a:cs typeface="Montserrat Medium"/>
              <a:sym typeface="Montserrat Medium"/>
            </a:endParaRPr>
          </a:p>
          <a:p>
            <a:pPr marL="0" lvl="0" indent="0" algn="l" rtl="0">
              <a:lnSpc>
                <a:spcPct val="92000"/>
              </a:lnSpc>
              <a:spcBef>
                <a:spcPts val="0"/>
              </a:spcBef>
              <a:spcAft>
                <a:spcPts val="0"/>
              </a:spcAft>
              <a:buNone/>
            </a:pPr>
            <a:r>
              <a:rPr lang="uk-UA" sz="1050">
                <a:solidFill>
                  <a:srgbClr val="5A524D"/>
                </a:solidFill>
                <a:latin typeface="Montserrat Medium"/>
                <a:ea typeface="Montserrat Medium"/>
                <a:cs typeface="Montserrat Medium"/>
                <a:sym typeface="Montserrat Medium"/>
              </a:rPr>
              <a:t>факт, мета та межі використання (п. 6.2): ідеї, структура, редагування, код, візуалізація</a:t>
            </a:r>
            <a:endParaRPr lang="uk-UA" sz="1400">
              <a:solidFill>
                <a:srgbClr val="5A524D"/>
              </a:solidFill>
              <a:latin typeface="Montserrat Medium"/>
              <a:ea typeface="Montserrat Medium"/>
              <a:cs typeface="Montserrat Medium"/>
              <a:sym typeface="Montserrat Medium"/>
            </a:endParaRPr>
          </a:p>
        </p:txBody>
      </p:sp>
      <p:sp>
        <p:nvSpPr>
          <p:cNvPr id="829" name="Number 3"/>
          <p:cNvSpPr/>
          <p:nvPr/>
        </p:nvSpPr>
        <p:spPr>
          <a:xfrm>
            <a:off x="777240" y="3895344"/>
            <a:ext cx="329184" cy="329184"/>
          </a:xfrm>
          <a:prstGeom prst="ellipse">
            <a:avLst/>
          </a:prstGeom>
          <a:solidFill>
            <a:srgbClr val="B80000"/>
          </a:solidFill>
          <a:ln>
            <a:noFill/>
          </a:ln>
        </p:spPr>
        <p:txBody>
          <a:bodyPr wrap="none" lIns="0" tIns="0" rIns="0" bIns="0" anchor="ctr" anchorCtr="0">
            <a:noAutofit/>
          </a:bodyPr>
          <a:lstStyle/>
          <a:p>
            <a:pPr marL="0" lvl="0" indent="0" algn="ctr" rtl="0">
              <a:lnSpc>
                <a:spcPct val="100000"/>
              </a:lnSpc>
              <a:spcBef>
                <a:spcPts val="0"/>
              </a:spcBef>
              <a:spcAft>
                <a:spcPts val="0"/>
              </a:spcAft>
              <a:buNone/>
            </a:pPr>
            <a:r>
              <a:rPr lang="uk-UA" sz="1100">
                <a:solidFill>
                  <a:srgbClr val="FFFFFF"/>
                </a:solidFill>
                <a:latin typeface="Montserrat ExtraBold"/>
                <a:ea typeface="Montserrat ExtraBold"/>
                <a:cs typeface="Montserrat ExtraBold"/>
                <a:sym typeface="Montserrat ExtraBold"/>
              </a:rPr>
              <a:t>3</a:t>
            </a:r>
            <a:endParaRPr lang="uk-UA" sz="1400">
              <a:solidFill>
                <a:srgbClr val="5A524D"/>
              </a:solidFill>
              <a:latin typeface="Montserrat Medium"/>
              <a:ea typeface="Montserrat Medium"/>
              <a:cs typeface="Montserrat Medium"/>
              <a:sym typeface="Montserrat Medium"/>
            </a:endParaRPr>
          </a:p>
        </p:txBody>
      </p:sp>
      <p:sp>
        <p:nvSpPr>
          <p:cNvPr id="831" name="TextBox 830"/>
          <p:cNvSpPr txBox="1"/>
          <p:nvPr/>
        </p:nvSpPr>
        <p:spPr>
          <a:xfrm>
            <a:off x="1234440" y="3813048"/>
            <a:ext cx="4937760" cy="548640"/>
          </a:xfrm>
          <a:prstGeom prst="rect">
            <a:avLst/>
          </a:prstGeom>
          <a:noFill/>
          <a:ln>
            <a:noFill/>
          </a:ln>
        </p:spPr>
        <p:txBody>
          <a:bodyPr spcFirstLastPara="1" wrap="square" lIns="45720" tIns="45720" rIns="45720" bIns="45720" anchor="t" anchorCtr="0">
            <a:noAutofit/>
          </a:bodyPr>
          <a:lstStyle/>
          <a:p>
            <a:pPr marL="0" lvl="0" indent="0" algn="l" rtl="0">
              <a:lnSpc>
                <a:spcPct val="100000"/>
              </a:lnSpc>
              <a:spcBef>
                <a:spcPts val="0"/>
              </a:spcBef>
              <a:spcAft>
                <a:spcPts val="100"/>
              </a:spcAft>
              <a:buNone/>
            </a:pPr>
            <a:r>
              <a:rPr lang="uk-UA" sz="1150">
                <a:solidFill>
                  <a:srgbClr val="2B2422"/>
                </a:solidFill>
                <a:latin typeface="Montserrat ExtraBold"/>
                <a:ea typeface="Montserrat ExtraBold"/>
                <a:cs typeface="Montserrat ExtraBold"/>
                <a:sym typeface="Montserrat ExtraBold"/>
              </a:rPr>
              <a:t>Що моє, а що згенероване</a:t>
            </a:r>
            <a:endParaRPr lang="uk-UA" sz="1400">
              <a:solidFill>
                <a:srgbClr val="5A524D"/>
              </a:solidFill>
              <a:latin typeface="Montserrat Medium"/>
              <a:ea typeface="Montserrat Medium"/>
              <a:cs typeface="Montserrat Medium"/>
              <a:sym typeface="Montserrat Medium"/>
            </a:endParaRPr>
          </a:p>
          <a:p>
            <a:pPr marL="0" lvl="0" indent="0" algn="l" rtl="0">
              <a:lnSpc>
                <a:spcPct val="92000"/>
              </a:lnSpc>
              <a:spcBef>
                <a:spcPts val="0"/>
              </a:spcBef>
              <a:spcAft>
                <a:spcPts val="0"/>
              </a:spcAft>
              <a:buNone/>
            </a:pPr>
            <a:r>
              <a:rPr lang="uk-UA" sz="1050">
                <a:solidFill>
                  <a:srgbClr val="5A524D"/>
                </a:solidFill>
                <a:latin typeface="Montserrat Medium"/>
                <a:ea typeface="Montserrat Medium"/>
                <a:cs typeface="Montserrat Medium"/>
                <a:sym typeface="Montserrat Medium"/>
              </a:rPr>
              <a:t>розмежування внеску здобувача та згенерованих елементів; авторська інтерпретація (п. 6.2)</a:t>
            </a:r>
            <a:endParaRPr lang="uk-UA" sz="1400">
              <a:solidFill>
                <a:srgbClr val="5A524D"/>
              </a:solidFill>
              <a:latin typeface="Montserrat Medium"/>
              <a:ea typeface="Montserrat Medium"/>
              <a:cs typeface="Montserrat Medium"/>
              <a:sym typeface="Montserrat Medium"/>
            </a:endParaRPr>
          </a:p>
        </p:txBody>
      </p:sp>
      <p:sp>
        <p:nvSpPr>
          <p:cNvPr id="832" name="Number 4"/>
          <p:cNvSpPr/>
          <p:nvPr/>
        </p:nvSpPr>
        <p:spPr>
          <a:xfrm>
            <a:off x="777240" y="4462272"/>
            <a:ext cx="329184" cy="329184"/>
          </a:xfrm>
          <a:prstGeom prst="ellipse">
            <a:avLst/>
          </a:prstGeom>
          <a:solidFill>
            <a:srgbClr val="B80000"/>
          </a:solidFill>
          <a:ln>
            <a:noFill/>
          </a:ln>
        </p:spPr>
        <p:txBody>
          <a:bodyPr wrap="none" lIns="0" tIns="0" rIns="0" bIns="0" anchor="ctr" anchorCtr="0">
            <a:noAutofit/>
          </a:bodyPr>
          <a:lstStyle/>
          <a:p>
            <a:pPr marL="0" lvl="0" indent="0" algn="ctr" rtl="0">
              <a:lnSpc>
                <a:spcPct val="100000"/>
              </a:lnSpc>
              <a:spcBef>
                <a:spcPts val="0"/>
              </a:spcBef>
              <a:spcAft>
                <a:spcPts val="0"/>
              </a:spcAft>
              <a:buNone/>
            </a:pPr>
            <a:r>
              <a:rPr lang="uk-UA" sz="1100">
                <a:solidFill>
                  <a:srgbClr val="FFFFFF"/>
                </a:solidFill>
                <a:latin typeface="Montserrat ExtraBold"/>
                <a:ea typeface="Montserrat ExtraBold"/>
                <a:cs typeface="Montserrat ExtraBold"/>
                <a:sym typeface="Montserrat ExtraBold"/>
              </a:rPr>
              <a:t>4</a:t>
            </a:r>
            <a:endParaRPr lang="uk-UA" sz="1400">
              <a:solidFill>
                <a:srgbClr val="5A524D"/>
              </a:solidFill>
              <a:latin typeface="Montserrat Medium"/>
              <a:ea typeface="Montserrat Medium"/>
              <a:cs typeface="Montserrat Medium"/>
              <a:sym typeface="Montserrat Medium"/>
            </a:endParaRPr>
          </a:p>
        </p:txBody>
      </p:sp>
      <p:sp>
        <p:nvSpPr>
          <p:cNvPr id="834" name="TextBox 833"/>
          <p:cNvSpPr txBox="1"/>
          <p:nvPr/>
        </p:nvSpPr>
        <p:spPr>
          <a:xfrm>
            <a:off x="1234440" y="4379976"/>
            <a:ext cx="4937760" cy="548640"/>
          </a:xfrm>
          <a:prstGeom prst="rect">
            <a:avLst/>
          </a:prstGeom>
          <a:noFill/>
          <a:ln>
            <a:noFill/>
          </a:ln>
        </p:spPr>
        <p:txBody>
          <a:bodyPr spcFirstLastPara="1" wrap="square" lIns="45720" tIns="45720" rIns="45720" bIns="45720" anchor="t" anchorCtr="0">
            <a:noAutofit/>
          </a:bodyPr>
          <a:lstStyle/>
          <a:p>
            <a:pPr marL="0" lvl="0" indent="0" algn="l" rtl="0">
              <a:lnSpc>
                <a:spcPct val="100000"/>
              </a:lnSpc>
              <a:spcBef>
                <a:spcPts val="0"/>
              </a:spcBef>
              <a:spcAft>
                <a:spcPts val="100"/>
              </a:spcAft>
              <a:buNone/>
            </a:pPr>
            <a:r>
              <a:rPr lang="uk-UA" sz="1150">
                <a:solidFill>
                  <a:srgbClr val="2B2422"/>
                </a:solidFill>
                <a:latin typeface="Montserrat ExtraBold"/>
                <a:ea typeface="Montserrat ExtraBold"/>
                <a:cs typeface="Montserrat ExtraBold"/>
                <a:sym typeface="Montserrat ExtraBold"/>
              </a:rPr>
              <a:t>Джерела та перевірка</a:t>
            </a:r>
            <a:endParaRPr lang="uk-UA" sz="1400">
              <a:solidFill>
                <a:srgbClr val="5A524D"/>
              </a:solidFill>
              <a:latin typeface="Montserrat Medium"/>
              <a:ea typeface="Montserrat Medium"/>
              <a:cs typeface="Montserrat Medium"/>
              <a:sym typeface="Montserrat Medium"/>
            </a:endParaRPr>
          </a:p>
          <a:p>
            <a:pPr marL="0" lvl="0" indent="0" algn="l" rtl="0">
              <a:lnSpc>
                <a:spcPct val="92000"/>
              </a:lnSpc>
              <a:spcBef>
                <a:spcPts val="0"/>
              </a:spcBef>
              <a:spcAft>
                <a:spcPts val="0"/>
              </a:spcAft>
              <a:buNone/>
            </a:pPr>
            <a:r>
              <a:rPr lang="uk-UA" sz="1050">
                <a:solidFill>
                  <a:srgbClr val="5A524D"/>
                </a:solidFill>
                <a:latin typeface="Montserrat Medium"/>
                <a:ea typeface="Montserrat Medium"/>
                <a:cs typeface="Montserrat Medium"/>
                <a:sym typeface="Montserrat Medium"/>
              </a:rPr>
              <a:t>за вебдоступу — використані джерела (п. 3.2.2); як верифіковано: першоджерела, розрахунок, тести</a:t>
            </a:r>
            <a:endParaRPr lang="uk-UA" sz="1400">
              <a:solidFill>
                <a:srgbClr val="5A524D"/>
              </a:solidFill>
              <a:latin typeface="Montserrat Medium"/>
              <a:ea typeface="Montserrat Medium"/>
              <a:cs typeface="Montserrat Medium"/>
              <a:sym typeface="Montserrat Medium"/>
            </a:endParaRPr>
          </a:p>
        </p:txBody>
      </p:sp>
      <p:sp>
        <p:nvSpPr>
          <p:cNvPr id="835" name="Number 5"/>
          <p:cNvSpPr/>
          <p:nvPr/>
        </p:nvSpPr>
        <p:spPr>
          <a:xfrm>
            <a:off x="777240" y="5029200"/>
            <a:ext cx="329184" cy="329184"/>
          </a:xfrm>
          <a:prstGeom prst="ellipse">
            <a:avLst/>
          </a:prstGeom>
          <a:solidFill>
            <a:srgbClr val="B80000"/>
          </a:solidFill>
          <a:ln>
            <a:noFill/>
          </a:ln>
        </p:spPr>
        <p:txBody>
          <a:bodyPr wrap="none" lIns="0" tIns="0" rIns="0" bIns="0" anchor="ctr" anchorCtr="0">
            <a:noAutofit/>
          </a:bodyPr>
          <a:lstStyle/>
          <a:p>
            <a:pPr marL="0" lvl="0" indent="0" algn="ctr" rtl="0">
              <a:lnSpc>
                <a:spcPct val="100000"/>
              </a:lnSpc>
              <a:spcBef>
                <a:spcPts val="0"/>
              </a:spcBef>
              <a:spcAft>
                <a:spcPts val="0"/>
              </a:spcAft>
              <a:buNone/>
            </a:pPr>
            <a:r>
              <a:rPr lang="uk-UA" sz="1100">
                <a:solidFill>
                  <a:srgbClr val="FFFFFF"/>
                </a:solidFill>
                <a:latin typeface="Montserrat ExtraBold"/>
                <a:ea typeface="Montserrat ExtraBold"/>
                <a:cs typeface="Montserrat ExtraBold"/>
                <a:sym typeface="Montserrat ExtraBold"/>
              </a:rPr>
              <a:t>5</a:t>
            </a:r>
            <a:endParaRPr lang="uk-UA" sz="1400">
              <a:solidFill>
                <a:srgbClr val="5A524D"/>
              </a:solidFill>
              <a:latin typeface="Montserrat Medium"/>
              <a:ea typeface="Montserrat Medium"/>
              <a:cs typeface="Montserrat Medium"/>
              <a:sym typeface="Montserrat Medium"/>
            </a:endParaRPr>
          </a:p>
        </p:txBody>
      </p:sp>
      <p:sp>
        <p:nvSpPr>
          <p:cNvPr id="837" name="TextBox 836"/>
          <p:cNvSpPr txBox="1"/>
          <p:nvPr/>
        </p:nvSpPr>
        <p:spPr>
          <a:xfrm>
            <a:off x="1234440" y="4946904"/>
            <a:ext cx="4937760" cy="548640"/>
          </a:xfrm>
          <a:prstGeom prst="rect">
            <a:avLst/>
          </a:prstGeom>
          <a:noFill/>
          <a:ln>
            <a:noFill/>
          </a:ln>
        </p:spPr>
        <p:txBody>
          <a:bodyPr spcFirstLastPara="1" wrap="square" lIns="45720" tIns="45720" rIns="45720" bIns="45720" anchor="t" anchorCtr="0">
            <a:noAutofit/>
          </a:bodyPr>
          <a:lstStyle/>
          <a:p>
            <a:pPr marL="0" lvl="0" indent="0" algn="l" rtl="0">
              <a:lnSpc>
                <a:spcPct val="100000"/>
              </a:lnSpc>
              <a:spcBef>
                <a:spcPts val="0"/>
              </a:spcBef>
              <a:spcAft>
                <a:spcPts val="100"/>
              </a:spcAft>
              <a:buNone/>
            </a:pPr>
            <a:r>
              <a:rPr lang="uk-UA" sz="1150">
                <a:solidFill>
                  <a:srgbClr val="2B2422"/>
                </a:solidFill>
                <a:latin typeface="Montserrat ExtraBold"/>
                <a:ea typeface="Montserrat ExtraBold"/>
                <a:cs typeface="Montserrat ExtraBold"/>
                <a:sym typeface="Montserrat ExtraBold"/>
              </a:rPr>
              <a:t>Відповідальність</a:t>
            </a:r>
            <a:endParaRPr lang="uk-UA" sz="1400">
              <a:solidFill>
                <a:srgbClr val="5A524D"/>
              </a:solidFill>
              <a:latin typeface="Montserrat Medium"/>
              <a:ea typeface="Montserrat Medium"/>
              <a:cs typeface="Montserrat Medium"/>
              <a:sym typeface="Montserrat Medium"/>
            </a:endParaRPr>
          </a:p>
          <a:p>
            <a:pPr marL="0" lvl="0" indent="0" algn="l" rtl="0">
              <a:lnSpc>
                <a:spcPct val="92000"/>
              </a:lnSpc>
              <a:spcBef>
                <a:spcPts val="0"/>
              </a:spcBef>
              <a:spcAft>
                <a:spcPts val="0"/>
              </a:spcAft>
              <a:buNone/>
            </a:pPr>
            <a:r>
              <a:rPr lang="uk-UA" sz="1050">
                <a:solidFill>
                  <a:srgbClr val="5A524D"/>
                </a:solidFill>
                <a:latin typeface="Montserrat Medium"/>
                <a:ea typeface="Montserrat Medium"/>
                <a:cs typeface="Montserrat Medium"/>
                <a:sym typeface="Montserrat Medium"/>
              </a:rPr>
              <a:t>підтвердження, що автор відповідає за весь зміст; за потреби — звіт, логи, рефлексивний коментар (рівень 3)</a:t>
            </a:r>
            <a:endParaRPr lang="uk-UA" sz="1400">
              <a:solidFill>
                <a:srgbClr val="5A524D"/>
              </a:solidFill>
              <a:latin typeface="Montserrat Medium"/>
              <a:ea typeface="Montserrat Medium"/>
              <a:cs typeface="Montserrat Medium"/>
              <a:sym typeface="Montserrat Medium"/>
            </a:endParaRPr>
          </a:p>
        </p:txBody>
      </p:sp>
      <p:sp>
        <p:nvSpPr>
          <p:cNvPr id="839" name="Shape 838"/>
          <p:cNvSpPr/>
          <p:nvPr/>
        </p:nvSpPr>
        <p:spPr>
          <a:xfrm>
            <a:off x="6492240" y="2011680"/>
            <a:ext cx="5148072" cy="1965960"/>
          </a:xfrm>
          <a:prstGeom prst="roundRect">
            <a:avLst>
              <a:gd name="adj" fmla="val 5000"/>
            </a:avLst>
          </a:prstGeom>
          <a:solidFill>
            <a:srgbClr val="EDF1E2"/>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841" name="Picture 840"/>
          <p:cNvPicPr preferRelativeResize="0"/>
          <p:nvPr/>
        </p:nvPicPr>
        <p:blipFill>
          <a:blip r:embed="rId5"/>
          <a:stretch>
            <a:fillRect/>
          </a:stretch>
        </p:blipFill>
        <p:spPr>
          <a:xfrm>
            <a:off x="6675120" y="2176272"/>
            <a:ext cx="329184" cy="329184"/>
          </a:xfrm>
          <a:prstGeom prst="rect">
            <a:avLst/>
          </a:prstGeom>
          <a:noFill/>
          <a:ln>
            <a:noFill/>
          </a:ln>
        </p:spPr>
      </p:pic>
      <p:sp>
        <p:nvSpPr>
          <p:cNvPr id="843" name="TextBox 842"/>
          <p:cNvSpPr txBox="1"/>
          <p:nvPr/>
        </p:nvSpPr>
        <p:spPr>
          <a:xfrm>
            <a:off x="7086600" y="2130552"/>
            <a:ext cx="4389120" cy="411480"/>
          </a:xfrm>
          <a:prstGeom prst="rect">
            <a:avLst/>
          </a:prstGeom>
          <a:noFill/>
          <a:ln>
            <a:noFill/>
          </a:ln>
        </p:spPr>
        <p:txBody>
          <a:bodyPr spcFirstLastPara="1" wrap="square" lIns="45720" tIns="45720" rIns="45720" bIns="45720" anchor="ctr" anchorCtr="0">
            <a:noAutofit/>
          </a:bodyPr>
          <a:lstStyle/>
          <a:p>
            <a:pPr marL="0" lvl="0" indent="0" algn="l" rtl="0">
              <a:lnSpc>
                <a:spcPct val="100000"/>
              </a:lnSpc>
              <a:spcBef>
                <a:spcPts val="0"/>
              </a:spcBef>
              <a:spcAft>
                <a:spcPts val="0"/>
              </a:spcAft>
              <a:buNone/>
            </a:pPr>
            <a:r>
              <a:rPr lang="uk-UA" sz="1250">
                <a:solidFill>
                  <a:srgbClr val="5F7A32"/>
                </a:solidFill>
                <a:latin typeface="Montserrat ExtraBold"/>
                <a:ea typeface="Montserrat ExtraBold"/>
                <a:cs typeface="Montserrat ExtraBold"/>
                <a:sym typeface="Montserrat ExtraBold"/>
              </a:rPr>
              <a:t>Коректно</a:t>
            </a:r>
            <a:endParaRPr lang="uk-UA" sz="1400">
              <a:solidFill>
                <a:srgbClr val="5A524D"/>
              </a:solidFill>
              <a:latin typeface="Montserrat Medium"/>
              <a:ea typeface="Montserrat Medium"/>
              <a:cs typeface="Montserrat Medium"/>
              <a:sym typeface="Montserrat Medium"/>
            </a:endParaRPr>
          </a:p>
        </p:txBody>
      </p:sp>
      <p:sp>
        <p:nvSpPr>
          <p:cNvPr id="845" name="TextBox 844"/>
          <p:cNvSpPr txBox="1"/>
          <p:nvPr/>
        </p:nvSpPr>
        <p:spPr>
          <a:xfrm>
            <a:off x="6675120" y="2560320"/>
            <a:ext cx="4800600" cy="1371600"/>
          </a:xfrm>
          <a:prstGeom prst="rect">
            <a:avLst/>
          </a:prstGeom>
          <a:noFill/>
          <a:ln>
            <a:noFill/>
          </a:ln>
        </p:spPr>
        <p:txBody>
          <a:bodyPr spcFirstLastPara="1" wrap="square" lIns="45720" tIns="45720" rIns="45720" bIns="45720" anchor="t" anchorCtr="0">
            <a:noAutofit/>
          </a:bodyPr>
          <a:lstStyle/>
          <a:p>
            <a:pPr marL="0" lvl="0" indent="0" algn="l" rtl="0">
              <a:lnSpc>
                <a:spcPct val="96000"/>
              </a:lnSpc>
              <a:spcBef>
                <a:spcPts val="0"/>
              </a:spcBef>
              <a:spcAft>
                <a:spcPts val="400"/>
              </a:spcAft>
              <a:buNone/>
            </a:pPr>
            <a:r>
              <a:rPr lang="uk-UA" sz="950" i="1">
                <a:solidFill>
                  <a:srgbClr val="2B2422"/>
                </a:solidFill>
                <a:latin typeface="Montserrat Medium"/>
                <a:ea typeface="Montserrat Medium"/>
                <a:cs typeface="Montserrat Medium"/>
                <a:sym typeface="Montserrat Medium"/>
              </a:rPr>
              <a:t>«Під час підготовки роботи використано ChatGPT (OpenAI, сесії 10–12.10.2026): для генерування трьох варіантів структури розділу 2 (обрано і перероблено варіант 2) та для перефразування власного тексту підрозділів 2.1–2.3. Дві праці, знайдені через інструмент із вебдоступом (Коваленко, 2023; Brown, 2022), перевірено за оригіналами й додано до списку літератури; розрахунки та висновки виконано самостійно. Автор несе повну відповідальність за зміст роботи».</a:t>
            </a:r>
            <a:endParaRPr lang="uk-UA" sz="1400">
              <a:solidFill>
                <a:srgbClr val="5A524D"/>
              </a:solidFill>
              <a:latin typeface="Montserrat Medium"/>
              <a:ea typeface="Montserrat Medium"/>
              <a:cs typeface="Montserrat Medium"/>
              <a:sym typeface="Montserrat Medium"/>
            </a:endParaRPr>
          </a:p>
        </p:txBody>
      </p:sp>
      <p:sp>
        <p:nvSpPr>
          <p:cNvPr id="847" name="Shape 846"/>
          <p:cNvSpPr/>
          <p:nvPr/>
        </p:nvSpPr>
        <p:spPr>
          <a:xfrm>
            <a:off x="6492240" y="4114800"/>
            <a:ext cx="5148072" cy="1508760"/>
          </a:xfrm>
          <a:prstGeom prst="roundRect">
            <a:avLst>
              <a:gd name="adj" fmla="val 5000"/>
            </a:avLst>
          </a:prstGeom>
          <a:solidFill>
            <a:srgbClr val="FBEAE6"/>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849" name="Picture 848"/>
          <p:cNvPicPr preferRelativeResize="0"/>
          <p:nvPr/>
        </p:nvPicPr>
        <p:blipFill>
          <a:blip r:embed="rId6"/>
          <a:stretch>
            <a:fillRect/>
          </a:stretch>
        </p:blipFill>
        <p:spPr>
          <a:xfrm>
            <a:off x="6675120" y="4261104"/>
            <a:ext cx="329184" cy="329184"/>
          </a:xfrm>
          <a:prstGeom prst="rect">
            <a:avLst/>
          </a:prstGeom>
          <a:noFill/>
          <a:ln>
            <a:noFill/>
          </a:ln>
        </p:spPr>
      </p:pic>
      <p:sp>
        <p:nvSpPr>
          <p:cNvPr id="851" name="TextBox 850"/>
          <p:cNvSpPr txBox="1"/>
          <p:nvPr/>
        </p:nvSpPr>
        <p:spPr>
          <a:xfrm>
            <a:off x="7086600" y="4215384"/>
            <a:ext cx="4389120" cy="411480"/>
          </a:xfrm>
          <a:prstGeom prst="rect">
            <a:avLst/>
          </a:prstGeom>
          <a:noFill/>
          <a:ln>
            <a:noFill/>
          </a:ln>
        </p:spPr>
        <p:txBody>
          <a:bodyPr spcFirstLastPara="1" wrap="square" lIns="45720" tIns="45720" rIns="45720" bIns="45720" anchor="ctr" anchorCtr="0">
            <a:noAutofit/>
          </a:bodyPr>
          <a:lstStyle/>
          <a:p>
            <a:pPr marL="0" lvl="0" indent="0" algn="l" rtl="0">
              <a:lnSpc>
                <a:spcPct val="100000"/>
              </a:lnSpc>
              <a:spcBef>
                <a:spcPts val="0"/>
              </a:spcBef>
              <a:spcAft>
                <a:spcPts val="0"/>
              </a:spcAft>
              <a:buNone/>
            </a:pPr>
            <a:r>
              <a:rPr lang="uk-UA" sz="1250">
                <a:solidFill>
                  <a:srgbClr val="B80000"/>
                </a:solidFill>
                <a:latin typeface="Montserrat ExtraBold"/>
                <a:ea typeface="Montserrat ExtraBold"/>
                <a:cs typeface="Montserrat ExtraBold"/>
                <a:sym typeface="Montserrat ExtraBold"/>
              </a:rPr>
              <a:t>Некоректно</a:t>
            </a:r>
            <a:endParaRPr lang="uk-UA" sz="1400">
              <a:solidFill>
                <a:srgbClr val="5A524D"/>
              </a:solidFill>
              <a:latin typeface="Montserrat Medium"/>
              <a:ea typeface="Montserrat Medium"/>
              <a:cs typeface="Montserrat Medium"/>
              <a:sym typeface="Montserrat Medium"/>
            </a:endParaRPr>
          </a:p>
        </p:txBody>
      </p:sp>
      <p:sp>
        <p:nvSpPr>
          <p:cNvPr id="853" name="TextBox 852"/>
          <p:cNvSpPr txBox="1"/>
          <p:nvPr/>
        </p:nvSpPr>
        <p:spPr>
          <a:xfrm>
            <a:off x="6675120" y="4645152"/>
            <a:ext cx="4800600" cy="960120"/>
          </a:xfrm>
          <a:prstGeom prst="rect">
            <a:avLst/>
          </a:prstGeom>
          <a:noFill/>
          <a:ln>
            <a:noFill/>
          </a:ln>
        </p:spPr>
        <p:txBody>
          <a:bodyPr spcFirstLastPara="1" wrap="square" lIns="45720" tIns="45720" rIns="45720" bIns="45720" anchor="t" anchorCtr="0">
            <a:noAutofit/>
          </a:bodyPr>
          <a:lstStyle/>
          <a:p>
            <a:pPr marL="0" lvl="0" indent="0" algn="l" rtl="0">
              <a:lnSpc>
                <a:spcPct val="96000"/>
              </a:lnSpc>
              <a:spcBef>
                <a:spcPts val="0"/>
              </a:spcBef>
              <a:spcAft>
                <a:spcPts val="400"/>
              </a:spcAft>
              <a:buNone/>
            </a:pPr>
            <a:r>
              <a:rPr lang="uk-UA" sz="1000" i="1">
                <a:solidFill>
                  <a:srgbClr val="2B2422"/>
                </a:solidFill>
                <a:latin typeface="Montserrat Medium"/>
                <a:ea typeface="Montserrat Medium"/>
                <a:cs typeface="Montserrat Medium"/>
                <a:sym typeface="Montserrat Medium"/>
              </a:rPr>
              <a:t>«У роботі використано ШІ» — без інструменту, мети й меж; відсутність декларації на рівнях 2–3; недостовірна чи неповна декларація (п. 7.1 — окреме порушення); «Співавтор: ChatGPT» у списку авторів; методичка чи тести, згенеровані викладачем без перевірки й зазначення (п. 8.2).</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
        <p:cNvGrpSpPr/>
        <p:nvPr/>
      </p:nvGrpSpPr>
      <p:grpSpPr>
        <a:xfrm>
          <a:off x="0" y="0"/>
          <a:ext cx="0" cy="0"/>
          <a:chOff x="0" y="0"/>
          <a:chExt cx="0" cy="0"/>
        </a:xfrm>
      </p:grpSpPr>
      <p:sp>
        <p:nvSpPr>
          <p:cNvPr id="854" name="Title"/>
          <p:cNvSpPr txBox="1"/>
          <p:nvPr/>
        </p:nvSpPr>
        <p:spPr>
          <a:xfrm>
            <a:off x="548640" y="868680"/>
            <a:ext cx="11064240" cy="1143000"/>
          </a:xfrm>
          <a:prstGeom prst="rect">
            <a:avLst/>
          </a:prstGeom>
          <a:noFill/>
          <a:ln>
            <a:noFill/>
          </a:ln>
        </p:spPr>
        <p:txBody>
          <a:bodyPr spcFirstLastPara="1" wrap="square" lIns="45720" tIns="45720" rIns="45720" bIns="45720" anchor="t" anchorCtr="0">
            <a:noAutofit/>
          </a:bodyPr>
          <a:lstStyle/>
          <a:p>
            <a:pPr marL="0" lvl="0" indent="0" algn="l" rtl="0">
              <a:lnSpc>
                <a:spcPct val="90000"/>
              </a:lnSpc>
              <a:spcBef>
                <a:spcPts val="0"/>
              </a:spcBef>
              <a:spcAft>
                <a:spcPts val="0"/>
              </a:spcAft>
              <a:buNone/>
            </a:pPr>
            <a:r>
              <a:rPr lang="uk-UA" sz="2600">
                <a:solidFill>
                  <a:srgbClr val="B80000"/>
                </a:solidFill>
                <a:latin typeface="Montserrat Black"/>
                <a:ea typeface="Montserrat Black"/>
                <a:cs typeface="Montserrat Black"/>
                <a:sym typeface="Montserrat Black"/>
              </a:rPr>
              <a:t>Підсумки</a:t>
            </a:r>
            <a:br>
              <a:rPr lang="uk-UA" sz="1900">
                <a:solidFill>
                  <a:srgbClr val="2B2422"/>
                </a:solidFill>
                <a:latin typeface="Montserrat Black"/>
                <a:ea typeface="Montserrat Black"/>
                <a:cs typeface="Montserrat Black"/>
                <a:sym typeface="Montserrat Black"/>
              </a:rPr>
            </a:br>
            <a:r>
              <a:rPr lang="uk-UA" sz="1900">
                <a:solidFill>
                  <a:srgbClr val="2B2422"/>
                </a:solidFill>
                <a:latin typeface="Montserrat Black"/>
                <a:ea typeface="Montserrat Black"/>
                <a:cs typeface="Montserrat Black"/>
                <a:sym typeface="Montserrat Black"/>
              </a:rPr>
              <a:t>п’ять тез, які варто забрати з собою</a:t>
            </a:r>
            <a:endParaRPr lang="uk-UA" sz="1400">
              <a:solidFill>
                <a:srgbClr val="5A524D"/>
              </a:solidFill>
              <a:latin typeface="Montserrat Medium"/>
              <a:ea typeface="Montserrat Medium"/>
              <a:cs typeface="Montserrat Medium"/>
              <a:sym typeface="Montserrat Medium"/>
            </a:endParaRPr>
          </a:p>
        </p:txBody>
      </p:sp>
      <p:sp>
        <p:nvSpPr>
          <p:cNvPr id="855" name="Number 1"/>
          <p:cNvSpPr/>
          <p:nvPr/>
        </p:nvSpPr>
        <p:spPr>
          <a:xfrm>
            <a:off x="594360" y="2084832"/>
            <a:ext cx="384048" cy="384048"/>
          </a:xfrm>
          <a:prstGeom prst="ellipse">
            <a:avLst/>
          </a:prstGeom>
          <a:solidFill>
            <a:srgbClr val="B80000"/>
          </a:solidFill>
          <a:ln>
            <a:noFill/>
          </a:ln>
        </p:spPr>
        <p:txBody>
          <a:bodyPr wrap="none" lIns="0" tIns="0" rIns="0" bIns="0" anchor="ctr" anchorCtr="0">
            <a:noAutofit/>
          </a:bodyPr>
          <a:lstStyle/>
          <a:p>
            <a:pPr marL="0" lvl="0" indent="0" algn="ctr" rtl="0">
              <a:lnSpc>
                <a:spcPct val="100000"/>
              </a:lnSpc>
              <a:spcBef>
                <a:spcPts val="0"/>
              </a:spcBef>
              <a:spcAft>
                <a:spcPts val="0"/>
              </a:spcAft>
              <a:buNone/>
            </a:pPr>
            <a:r>
              <a:rPr lang="uk-UA" sz="1200">
                <a:solidFill>
                  <a:srgbClr val="FFFFFF"/>
                </a:solidFill>
                <a:latin typeface="Montserrat ExtraBold"/>
                <a:ea typeface="Montserrat ExtraBold"/>
                <a:cs typeface="Montserrat ExtraBold"/>
                <a:sym typeface="Montserrat ExtraBold"/>
              </a:rPr>
              <a:t>1</a:t>
            </a:r>
            <a:endParaRPr lang="uk-UA" sz="1400">
              <a:solidFill>
                <a:srgbClr val="5A524D"/>
              </a:solidFill>
              <a:latin typeface="Montserrat Medium"/>
              <a:ea typeface="Montserrat Medium"/>
              <a:cs typeface="Montserrat Medium"/>
              <a:sym typeface="Montserrat Medium"/>
            </a:endParaRPr>
          </a:p>
        </p:txBody>
      </p:sp>
      <p:sp>
        <p:nvSpPr>
          <p:cNvPr id="857" name="TextBox 856"/>
          <p:cNvSpPr txBox="1"/>
          <p:nvPr/>
        </p:nvSpPr>
        <p:spPr>
          <a:xfrm>
            <a:off x="1143000" y="1993392"/>
            <a:ext cx="6035040" cy="621792"/>
          </a:xfrm>
          <a:prstGeom prst="rect">
            <a:avLst/>
          </a:prstGeom>
          <a:noFill/>
          <a:ln>
            <a:noFill/>
          </a:ln>
        </p:spPr>
        <p:txBody>
          <a:bodyPr spcFirstLastPara="1" wrap="square" lIns="45720" tIns="45720" rIns="45720" bIns="45720" anchor="ctr" anchorCtr="0">
            <a:noAutofit/>
          </a:bodyPr>
          <a:lstStyle/>
          <a:p>
            <a:pPr marL="0" lvl="0" indent="0" algn="l" rtl="0">
              <a:lnSpc>
                <a:spcPct val="96000"/>
              </a:lnSpc>
              <a:spcBef>
                <a:spcPts val="0"/>
              </a:spcBef>
              <a:spcAft>
                <a:spcPts val="400"/>
              </a:spcAft>
              <a:buNone/>
            </a:pPr>
            <a:r>
              <a:rPr lang="uk-UA" sz="1150">
                <a:solidFill>
                  <a:srgbClr val="2B2422"/>
                </a:solidFill>
                <a:latin typeface="Montserrat Medium"/>
                <a:ea typeface="Montserrat Medium"/>
                <a:cs typeface="Montserrat Medium"/>
                <a:sym typeface="Montserrat Medium"/>
              </a:rPr>
              <a:t>Закон № 4742-IX не забороняє ШІ — він карає приховування (ст. 29) і зберігає класичні склади: плагіат, фабрикацію, списування.</a:t>
            </a:r>
            <a:endParaRPr lang="uk-UA" sz="1400">
              <a:solidFill>
                <a:srgbClr val="5A524D"/>
              </a:solidFill>
              <a:latin typeface="Montserrat Medium"/>
              <a:ea typeface="Montserrat Medium"/>
              <a:cs typeface="Montserrat Medium"/>
              <a:sym typeface="Montserrat Medium"/>
            </a:endParaRPr>
          </a:p>
        </p:txBody>
      </p:sp>
      <p:sp>
        <p:nvSpPr>
          <p:cNvPr id="858" name="Number 2"/>
          <p:cNvSpPr/>
          <p:nvPr/>
        </p:nvSpPr>
        <p:spPr>
          <a:xfrm>
            <a:off x="594360" y="2706624"/>
            <a:ext cx="384048" cy="384048"/>
          </a:xfrm>
          <a:prstGeom prst="ellipse">
            <a:avLst/>
          </a:prstGeom>
          <a:solidFill>
            <a:srgbClr val="B80000"/>
          </a:solidFill>
          <a:ln>
            <a:noFill/>
          </a:ln>
        </p:spPr>
        <p:txBody>
          <a:bodyPr wrap="none" lIns="0" tIns="0" rIns="0" bIns="0" anchor="ctr" anchorCtr="0">
            <a:noAutofit/>
          </a:bodyPr>
          <a:lstStyle/>
          <a:p>
            <a:pPr marL="0" lvl="0" indent="0" algn="ctr" rtl="0">
              <a:lnSpc>
                <a:spcPct val="100000"/>
              </a:lnSpc>
              <a:spcBef>
                <a:spcPts val="0"/>
              </a:spcBef>
              <a:spcAft>
                <a:spcPts val="0"/>
              </a:spcAft>
              <a:buNone/>
            </a:pPr>
            <a:r>
              <a:rPr lang="uk-UA" sz="1200">
                <a:solidFill>
                  <a:srgbClr val="FFFFFF"/>
                </a:solidFill>
                <a:latin typeface="Montserrat ExtraBold"/>
                <a:ea typeface="Montserrat ExtraBold"/>
                <a:cs typeface="Montserrat ExtraBold"/>
                <a:sym typeface="Montserrat ExtraBold"/>
              </a:rPr>
              <a:t>2</a:t>
            </a:r>
            <a:endParaRPr lang="uk-UA" sz="1400">
              <a:solidFill>
                <a:srgbClr val="5A524D"/>
              </a:solidFill>
              <a:latin typeface="Montserrat Medium"/>
              <a:ea typeface="Montserrat Medium"/>
              <a:cs typeface="Montserrat Medium"/>
              <a:sym typeface="Montserrat Medium"/>
            </a:endParaRPr>
          </a:p>
        </p:txBody>
      </p:sp>
      <p:sp>
        <p:nvSpPr>
          <p:cNvPr id="860" name="TextBox 859"/>
          <p:cNvSpPr txBox="1"/>
          <p:nvPr/>
        </p:nvSpPr>
        <p:spPr>
          <a:xfrm>
            <a:off x="1143000" y="2615184"/>
            <a:ext cx="6035040" cy="621792"/>
          </a:xfrm>
          <a:prstGeom prst="rect">
            <a:avLst/>
          </a:prstGeom>
          <a:noFill/>
          <a:ln>
            <a:noFill/>
          </a:ln>
        </p:spPr>
        <p:txBody>
          <a:bodyPr spcFirstLastPara="1" wrap="square" lIns="45720" tIns="45720" rIns="45720" bIns="45720" anchor="ctr" anchorCtr="0">
            <a:noAutofit/>
          </a:bodyPr>
          <a:lstStyle/>
          <a:p>
            <a:pPr marL="0" lvl="0" indent="0" algn="l" rtl="0">
              <a:lnSpc>
                <a:spcPct val="96000"/>
              </a:lnSpc>
              <a:spcBef>
                <a:spcPts val="0"/>
              </a:spcBef>
              <a:spcAft>
                <a:spcPts val="400"/>
              </a:spcAft>
              <a:buNone/>
            </a:pPr>
            <a:r>
              <a:rPr lang="uk-UA" sz="1150">
                <a:solidFill>
                  <a:srgbClr val="2B2422"/>
                </a:solidFill>
                <a:latin typeface="Montserrat Medium"/>
                <a:ea typeface="Montserrat Medium"/>
                <a:cs typeface="Montserrat Medium"/>
                <a:sym typeface="Montserrat Medium"/>
              </a:rPr>
              <a:t>Автор — завжди людина: ШІ не може бути співавтором і не може нести відповідальність; відповідаєте ви.</a:t>
            </a:r>
            <a:endParaRPr lang="uk-UA" sz="1400">
              <a:solidFill>
                <a:srgbClr val="5A524D"/>
              </a:solidFill>
              <a:latin typeface="Montserrat Medium"/>
              <a:ea typeface="Montserrat Medium"/>
              <a:cs typeface="Montserrat Medium"/>
              <a:sym typeface="Montserrat Medium"/>
            </a:endParaRPr>
          </a:p>
        </p:txBody>
      </p:sp>
      <p:sp>
        <p:nvSpPr>
          <p:cNvPr id="861" name="Number 3"/>
          <p:cNvSpPr/>
          <p:nvPr/>
        </p:nvSpPr>
        <p:spPr>
          <a:xfrm>
            <a:off x="594360" y="3328416"/>
            <a:ext cx="384048" cy="384048"/>
          </a:xfrm>
          <a:prstGeom prst="ellipse">
            <a:avLst/>
          </a:prstGeom>
          <a:solidFill>
            <a:srgbClr val="B80000"/>
          </a:solidFill>
          <a:ln>
            <a:noFill/>
          </a:ln>
        </p:spPr>
        <p:txBody>
          <a:bodyPr wrap="none" lIns="0" tIns="0" rIns="0" bIns="0" anchor="ctr" anchorCtr="0">
            <a:noAutofit/>
          </a:bodyPr>
          <a:lstStyle/>
          <a:p>
            <a:pPr marL="0" lvl="0" indent="0" algn="ctr" rtl="0">
              <a:lnSpc>
                <a:spcPct val="100000"/>
              </a:lnSpc>
              <a:spcBef>
                <a:spcPts val="0"/>
              </a:spcBef>
              <a:spcAft>
                <a:spcPts val="0"/>
              </a:spcAft>
              <a:buNone/>
            </a:pPr>
            <a:r>
              <a:rPr lang="uk-UA" sz="1200">
                <a:solidFill>
                  <a:srgbClr val="FFFFFF"/>
                </a:solidFill>
                <a:latin typeface="Montserrat ExtraBold"/>
                <a:ea typeface="Montserrat ExtraBold"/>
                <a:cs typeface="Montserrat ExtraBold"/>
                <a:sym typeface="Montserrat ExtraBold"/>
              </a:rPr>
              <a:t>3</a:t>
            </a:r>
            <a:endParaRPr lang="uk-UA" sz="1400">
              <a:solidFill>
                <a:srgbClr val="5A524D"/>
              </a:solidFill>
              <a:latin typeface="Montserrat Medium"/>
              <a:ea typeface="Montserrat Medium"/>
              <a:cs typeface="Montserrat Medium"/>
              <a:sym typeface="Montserrat Medium"/>
            </a:endParaRPr>
          </a:p>
        </p:txBody>
      </p:sp>
      <p:sp>
        <p:nvSpPr>
          <p:cNvPr id="863" name="TextBox 862"/>
          <p:cNvSpPr txBox="1"/>
          <p:nvPr/>
        </p:nvSpPr>
        <p:spPr>
          <a:xfrm>
            <a:off x="1143000" y="3236976"/>
            <a:ext cx="6035040" cy="621792"/>
          </a:xfrm>
          <a:prstGeom prst="rect">
            <a:avLst/>
          </a:prstGeom>
          <a:noFill/>
          <a:ln>
            <a:noFill/>
          </a:ln>
        </p:spPr>
        <p:txBody>
          <a:bodyPr spcFirstLastPara="1" wrap="square" lIns="45720" tIns="45720" rIns="45720" bIns="45720" anchor="ctr" anchorCtr="0">
            <a:noAutofit/>
          </a:bodyPr>
          <a:lstStyle/>
          <a:p>
            <a:pPr marL="0" lvl="0" indent="0" algn="l" rtl="0">
              <a:lnSpc>
                <a:spcPct val="96000"/>
              </a:lnSpc>
              <a:spcBef>
                <a:spcPts val="0"/>
              </a:spcBef>
              <a:spcAft>
                <a:spcPts val="400"/>
              </a:spcAft>
              <a:buNone/>
            </a:pPr>
            <a:r>
              <a:rPr lang="uk-UA" sz="1150">
                <a:solidFill>
                  <a:srgbClr val="2B2422"/>
                </a:solidFill>
                <a:latin typeface="Montserrat Medium"/>
                <a:ea typeface="Montserrat Medium"/>
                <a:cs typeface="Montserrat Medium"/>
                <a:sym typeface="Montserrat Medium"/>
              </a:rPr>
              <a:t>У КНУ межу задає рівень 1/2/3 у робочій програмі; без зазначення — повна заборона; винятки п. 3.4.1 діють завжди.</a:t>
            </a:r>
            <a:endParaRPr lang="uk-UA" sz="1400">
              <a:solidFill>
                <a:srgbClr val="5A524D"/>
              </a:solidFill>
              <a:latin typeface="Montserrat Medium"/>
              <a:ea typeface="Montserrat Medium"/>
              <a:cs typeface="Montserrat Medium"/>
              <a:sym typeface="Montserrat Medium"/>
            </a:endParaRPr>
          </a:p>
        </p:txBody>
      </p:sp>
      <p:sp>
        <p:nvSpPr>
          <p:cNvPr id="864" name="Number 4"/>
          <p:cNvSpPr/>
          <p:nvPr/>
        </p:nvSpPr>
        <p:spPr>
          <a:xfrm>
            <a:off x="594360" y="3950208"/>
            <a:ext cx="384048" cy="384048"/>
          </a:xfrm>
          <a:prstGeom prst="ellipse">
            <a:avLst/>
          </a:prstGeom>
          <a:solidFill>
            <a:srgbClr val="B80000"/>
          </a:solidFill>
          <a:ln>
            <a:noFill/>
          </a:ln>
        </p:spPr>
        <p:txBody>
          <a:bodyPr wrap="none" lIns="0" tIns="0" rIns="0" bIns="0" anchor="ctr" anchorCtr="0">
            <a:noAutofit/>
          </a:bodyPr>
          <a:lstStyle/>
          <a:p>
            <a:pPr marL="0" lvl="0" indent="0" algn="ctr" rtl="0">
              <a:lnSpc>
                <a:spcPct val="100000"/>
              </a:lnSpc>
              <a:spcBef>
                <a:spcPts val="0"/>
              </a:spcBef>
              <a:spcAft>
                <a:spcPts val="0"/>
              </a:spcAft>
              <a:buNone/>
            </a:pPr>
            <a:r>
              <a:rPr lang="uk-UA" sz="1200">
                <a:solidFill>
                  <a:srgbClr val="FFFFFF"/>
                </a:solidFill>
                <a:latin typeface="Montserrat ExtraBold"/>
                <a:ea typeface="Montserrat ExtraBold"/>
                <a:cs typeface="Montserrat ExtraBold"/>
                <a:sym typeface="Montserrat ExtraBold"/>
              </a:rPr>
              <a:t>4</a:t>
            </a:r>
            <a:endParaRPr lang="uk-UA" sz="1400">
              <a:solidFill>
                <a:srgbClr val="5A524D"/>
              </a:solidFill>
              <a:latin typeface="Montserrat Medium"/>
              <a:ea typeface="Montserrat Medium"/>
              <a:cs typeface="Montserrat Medium"/>
              <a:sym typeface="Montserrat Medium"/>
            </a:endParaRPr>
          </a:p>
        </p:txBody>
      </p:sp>
      <p:sp>
        <p:nvSpPr>
          <p:cNvPr id="866" name="TextBox 865"/>
          <p:cNvSpPr txBox="1"/>
          <p:nvPr/>
        </p:nvSpPr>
        <p:spPr>
          <a:xfrm>
            <a:off x="1143000" y="3858768"/>
            <a:ext cx="6035040" cy="621792"/>
          </a:xfrm>
          <a:prstGeom prst="rect">
            <a:avLst/>
          </a:prstGeom>
          <a:noFill/>
          <a:ln>
            <a:noFill/>
          </a:ln>
        </p:spPr>
        <p:txBody>
          <a:bodyPr spcFirstLastPara="1" wrap="square" lIns="45720" tIns="45720" rIns="45720" bIns="45720" anchor="ctr" anchorCtr="0">
            <a:noAutofit/>
          </a:bodyPr>
          <a:lstStyle/>
          <a:p>
            <a:pPr marL="0" lvl="0" indent="0" algn="l" rtl="0">
              <a:lnSpc>
                <a:spcPct val="96000"/>
              </a:lnSpc>
              <a:spcBef>
                <a:spcPts val="0"/>
              </a:spcBef>
              <a:spcAft>
                <a:spcPts val="400"/>
              </a:spcAft>
              <a:buNone/>
            </a:pPr>
            <a:r>
              <a:rPr lang="uk-UA" sz="1150">
                <a:solidFill>
                  <a:srgbClr val="2B2422"/>
                </a:solidFill>
                <a:latin typeface="Montserrat Medium"/>
                <a:ea typeface="Montserrat Medium"/>
                <a:cs typeface="Montserrat Medium"/>
                <a:sym typeface="Montserrat Medium"/>
              </a:rPr>
              <a:t>Підозра — не доказ: презумпція доброчесності, процедура ст. 37; детектор ШІ — лише привід для розмови, доказ — пояснення, чернетки, джерела.</a:t>
            </a:r>
            <a:endParaRPr lang="uk-UA" sz="1400">
              <a:solidFill>
                <a:srgbClr val="5A524D"/>
              </a:solidFill>
              <a:latin typeface="Montserrat Medium"/>
              <a:ea typeface="Montserrat Medium"/>
              <a:cs typeface="Montserrat Medium"/>
              <a:sym typeface="Montserrat Medium"/>
            </a:endParaRPr>
          </a:p>
        </p:txBody>
      </p:sp>
      <p:sp>
        <p:nvSpPr>
          <p:cNvPr id="867" name="Number 5"/>
          <p:cNvSpPr/>
          <p:nvPr/>
        </p:nvSpPr>
        <p:spPr>
          <a:xfrm>
            <a:off x="594360" y="4572000"/>
            <a:ext cx="384048" cy="384048"/>
          </a:xfrm>
          <a:prstGeom prst="ellipse">
            <a:avLst/>
          </a:prstGeom>
          <a:solidFill>
            <a:srgbClr val="B80000"/>
          </a:solidFill>
          <a:ln>
            <a:noFill/>
          </a:ln>
        </p:spPr>
        <p:txBody>
          <a:bodyPr wrap="none" lIns="0" tIns="0" rIns="0" bIns="0" anchor="ctr" anchorCtr="0">
            <a:noAutofit/>
          </a:bodyPr>
          <a:lstStyle/>
          <a:p>
            <a:pPr marL="0" lvl="0" indent="0" algn="ctr" rtl="0">
              <a:lnSpc>
                <a:spcPct val="100000"/>
              </a:lnSpc>
              <a:spcBef>
                <a:spcPts val="0"/>
              </a:spcBef>
              <a:spcAft>
                <a:spcPts val="0"/>
              </a:spcAft>
              <a:buNone/>
            </a:pPr>
            <a:r>
              <a:rPr lang="uk-UA" sz="1200">
                <a:solidFill>
                  <a:srgbClr val="FFFFFF"/>
                </a:solidFill>
                <a:latin typeface="Montserrat ExtraBold"/>
                <a:ea typeface="Montserrat ExtraBold"/>
                <a:cs typeface="Montserrat ExtraBold"/>
                <a:sym typeface="Montserrat ExtraBold"/>
              </a:rPr>
              <a:t>5</a:t>
            </a:r>
            <a:endParaRPr lang="uk-UA" sz="1400">
              <a:solidFill>
                <a:srgbClr val="5A524D"/>
              </a:solidFill>
              <a:latin typeface="Montserrat Medium"/>
              <a:ea typeface="Montserrat Medium"/>
              <a:cs typeface="Montserrat Medium"/>
              <a:sym typeface="Montserrat Medium"/>
            </a:endParaRPr>
          </a:p>
        </p:txBody>
      </p:sp>
      <p:sp>
        <p:nvSpPr>
          <p:cNvPr id="869" name="TextBox 868"/>
          <p:cNvSpPr txBox="1"/>
          <p:nvPr/>
        </p:nvSpPr>
        <p:spPr>
          <a:xfrm>
            <a:off x="1143000" y="4480560"/>
            <a:ext cx="6035040" cy="621792"/>
          </a:xfrm>
          <a:prstGeom prst="rect">
            <a:avLst/>
          </a:prstGeom>
          <a:noFill/>
          <a:ln>
            <a:noFill/>
          </a:ln>
        </p:spPr>
        <p:txBody>
          <a:bodyPr spcFirstLastPara="1" wrap="square" lIns="45720" tIns="45720" rIns="45720" bIns="45720" anchor="ctr" anchorCtr="0">
            <a:noAutofit/>
          </a:bodyPr>
          <a:lstStyle/>
          <a:p>
            <a:pPr marL="0" lvl="0" indent="0" algn="l" rtl="0">
              <a:lnSpc>
                <a:spcPct val="96000"/>
              </a:lnSpc>
              <a:spcBef>
                <a:spcPts val="0"/>
              </a:spcBef>
              <a:spcAft>
                <a:spcPts val="400"/>
              </a:spcAft>
              <a:buNone/>
            </a:pPr>
            <a:r>
              <a:rPr lang="uk-UA" sz="1150">
                <a:solidFill>
                  <a:srgbClr val="2B2422"/>
                </a:solidFill>
                <a:latin typeface="Montserrat Medium"/>
                <a:ea typeface="Montserrat Medium"/>
                <a:cs typeface="Montserrat Medium"/>
                <a:sym typeface="Montserrat Medium"/>
              </a:rPr>
              <a:t>На рівнях 2–3 декларуйте обов’язково: інструмент, мета й межі, власний внесок, джерела, відповідальність — і чесність не карається (п. 6.1.2).</a:t>
            </a:r>
            <a:endParaRPr lang="uk-UA" sz="1400">
              <a:solidFill>
                <a:srgbClr val="5A524D"/>
              </a:solidFill>
              <a:latin typeface="Montserrat Medium"/>
              <a:ea typeface="Montserrat Medium"/>
              <a:cs typeface="Montserrat Medium"/>
              <a:sym typeface="Montserrat Medium"/>
            </a:endParaRPr>
          </a:p>
        </p:txBody>
      </p:sp>
      <p:sp>
        <p:nvSpPr>
          <p:cNvPr id="871" name="Shape 870"/>
          <p:cNvSpPr/>
          <p:nvPr/>
        </p:nvSpPr>
        <p:spPr>
          <a:xfrm>
            <a:off x="7406640" y="2011680"/>
            <a:ext cx="4233672" cy="3108960"/>
          </a:xfrm>
          <a:prstGeom prst="roundRect">
            <a:avLst>
              <a:gd name="adj" fmla="val 5000"/>
            </a:avLst>
          </a:prstGeom>
          <a:solidFill>
            <a:srgbClr val="F7F1EA"/>
          </a:solidFill>
          <a:ln>
            <a:noFill/>
          </a:ln>
        </p:spPr>
        <p:txBody>
          <a:bodyPr wrap="square" lIns="0" tIns="0" rIns="0" bIns="0" anchor="ctr" anchorCtr="0">
            <a:noAutofit/>
          </a:bodyPr>
          <a:lstStyle/>
          <a:p>
            <a:pPr algn="ctr">
              <a:buNone/>
            </a:pPr>
            <a:endParaRPr lang="uk-UA" sz="1400">
              <a:solidFill>
                <a:srgbClr val="5A524D"/>
              </a:solidFill>
              <a:latin typeface="Montserrat Medium"/>
              <a:ea typeface="Montserrat Medium"/>
              <a:cs typeface="Montserrat Medium"/>
              <a:sym typeface="Montserrat Medium"/>
            </a:endParaRPr>
          </a:p>
        </p:txBody>
      </p:sp>
      <p:pic>
        <p:nvPicPr>
          <p:cNvPr id="873" name="Picture 872"/>
          <p:cNvPicPr preferRelativeResize="0"/>
          <p:nvPr/>
        </p:nvPicPr>
        <p:blipFill>
          <a:blip r:embed="rId4"/>
          <a:stretch>
            <a:fillRect/>
          </a:stretch>
        </p:blipFill>
        <p:spPr>
          <a:xfrm>
            <a:off x="7607808" y="2194560"/>
            <a:ext cx="384048" cy="384048"/>
          </a:xfrm>
          <a:prstGeom prst="rect">
            <a:avLst/>
          </a:prstGeom>
          <a:noFill/>
          <a:ln>
            <a:noFill/>
          </a:ln>
        </p:spPr>
      </p:pic>
      <p:sp>
        <p:nvSpPr>
          <p:cNvPr id="875" name="TextBox 874"/>
          <p:cNvSpPr txBox="1"/>
          <p:nvPr/>
        </p:nvSpPr>
        <p:spPr>
          <a:xfrm>
            <a:off x="8092440" y="2148840"/>
            <a:ext cx="3474720" cy="457200"/>
          </a:xfrm>
          <a:prstGeom prst="rect">
            <a:avLst/>
          </a:prstGeom>
          <a:noFill/>
          <a:ln>
            <a:noFill/>
          </a:ln>
        </p:spPr>
        <p:txBody>
          <a:bodyPr spcFirstLastPara="1" wrap="square" lIns="45720" tIns="45720" rIns="45720" bIns="45720" anchor="ctr" anchorCtr="0">
            <a:noAutofit/>
          </a:bodyPr>
          <a:lstStyle/>
          <a:p>
            <a:pPr marL="0" lvl="0" indent="0" algn="l" rtl="0">
              <a:lnSpc>
                <a:spcPct val="100000"/>
              </a:lnSpc>
              <a:spcBef>
                <a:spcPts val="0"/>
              </a:spcBef>
              <a:spcAft>
                <a:spcPts val="0"/>
              </a:spcAft>
              <a:buNone/>
            </a:pPr>
            <a:r>
              <a:rPr lang="uk-UA" sz="1300">
                <a:solidFill>
                  <a:srgbClr val="7A1F1F"/>
                </a:solidFill>
                <a:latin typeface="Montserrat ExtraBold"/>
                <a:ea typeface="Montserrat ExtraBold"/>
                <a:cs typeface="Montserrat ExtraBold"/>
                <a:sym typeface="Montserrat ExtraBold"/>
              </a:rPr>
              <a:t>Пам’ятка для кожної ролі</a:t>
            </a:r>
            <a:endParaRPr lang="uk-UA" sz="1400">
              <a:solidFill>
                <a:srgbClr val="5A524D"/>
              </a:solidFill>
              <a:latin typeface="Montserrat Medium"/>
              <a:ea typeface="Montserrat Medium"/>
              <a:cs typeface="Montserrat Medium"/>
              <a:sym typeface="Montserrat Medium"/>
            </a:endParaRPr>
          </a:p>
        </p:txBody>
      </p:sp>
      <p:sp>
        <p:nvSpPr>
          <p:cNvPr id="877" name="TextBox 876"/>
          <p:cNvSpPr txBox="1"/>
          <p:nvPr/>
        </p:nvSpPr>
        <p:spPr>
          <a:xfrm>
            <a:off x="7607808" y="2697480"/>
            <a:ext cx="3840480" cy="2377440"/>
          </a:xfrm>
          <a:prstGeom prst="rect">
            <a:avLst/>
          </a:prstGeom>
          <a:noFill/>
          <a:ln>
            <a:noFill/>
          </a:ln>
        </p:spPr>
        <p:txBody>
          <a:bodyPr spcFirstLastPara="1" wrap="square" lIns="45720" tIns="45720" rIns="45720" bIns="45720" anchor="t" anchorCtr="0">
            <a:noAutofit/>
          </a:bodyPr>
          <a:lstStyle/>
          <a:p>
            <a:pPr marL="201168" lvl="0" indent="-201168" algn="l" rtl="0">
              <a:lnSpc>
                <a:spcPct val="95000"/>
              </a:lnSpc>
              <a:spcBef>
                <a:spcPts val="0"/>
              </a:spcBef>
              <a:spcAft>
                <a:spcPts val="500"/>
              </a:spcAft>
              <a:buClr>
                <a:srgbClr val="B80000"/>
              </a:buClr>
              <a:buFont typeface="Arial"/>
              <a:buChar char="•"/>
            </a:pPr>
            <a:r>
              <a:rPr lang="uk-UA" sz="1050">
                <a:solidFill>
                  <a:srgbClr val="2B2422"/>
                </a:solidFill>
                <a:latin typeface="Montserrat SemiBold"/>
                <a:ea typeface="Montserrat SemiBold"/>
                <a:cs typeface="Montserrat SemiBold"/>
                <a:sym typeface="Montserrat SemiBold"/>
              </a:rPr>
              <a:t>Здобувач: </a:t>
            </a:r>
            <a:r>
              <a:rPr lang="uk-UA" sz="1050">
                <a:solidFill>
                  <a:srgbClr val="2B2422"/>
                </a:solidFill>
                <a:latin typeface="Montserrat Medium"/>
                <a:ea typeface="Montserrat Medium"/>
                <a:cs typeface="Montserrat Medium"/>
                <a:sym typeface="Montserrat Medium"/>
              </a:rPr>
              <a:t>з’ясувати рівень на першому занятті; декларувати на рівнях 2–3; не передавати персональні дані сервісам ШІ.</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95000"/>
              </a:lnSpc>
              <a:spcBef>
                <a:spcPts val="0"/>
              </a:spcBef>
              <a:spcAft>
                <a:spcPts val="500"/>
              </a:spcAft>
              <a:buClr>
                <a:srgbClr val="B80000"/>
              </a:buClr>
              <a:buFont typeface="Arial"/>
              <a:buChar char="•"/>
            </a:pPr>
            <a:r>
              <a:rPr lang="uk-UA" sz="1050">
                <a:solidFill>
                  <a:srgbClr val="2B2422"/>
                </a:solidFill>
                <a:latin typeface="Montserrat SemiBold"/>
                <a:ea typeface="Montserrat SemiBold"/>
                <a:cs typeface="Montserrat SemiBold"/>
                <a:sym typeface="Montserrat SemiBold"/>
              </a:rPr>
              <a:t>Аспірант: </a:t>
            </a:r>
            <a:r>
              <a:rPr lang="uk-UA" sz="1050">
                <a:solidFill>
                  <a:srgbClr val="2B2422"/>
                </a:solidFill>
                <a:latin typeface="Montserrat Medium"/>
                <a:ea typeface="Montserrat Medium"/>
                <a:cs typeface="Montserrat Medium"/>
                <a:sym typeface="Montserrat Medium"/>
              </a:rPr>
              <a:t>перевіряти кожне джерело; суттєве використання — у «Методах» або «Подяках»; ШІ — не співавтор.</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95000"/>
              </a:lnSpc>
              <a:spcBef>
                <a:spcPts val="0"/>
              </a:spcBef>
              <a:spcAft>
                <a:spcPts val="500"/>
              </a:spcAft>
              <a:buClr>
                <a:srgbClr val="B80000"/>
              </a:buClr>
              <a:buFont typeface="Arial"/>
              <a:buChar char="•"/>
            </a:pPr>
            <a:r>
              <a:rPr lang="uk-UA" sz="1050">
                <a:solidFill>
                  <a:srgbClr val="2B2422"/>
                </a:solidFill>
                <a:latin typeface="Montserrat SemiBold"/>
                <a:ea typeface="Montserrat SemiBold"/>
                <a:cs typeface="Montserrat SemiBold"/>
                <a:sym typeface="Montserrat SemiBold"/>
              </a:rPr>
              <a:t>Викладач: </a:t>
            </a:r>
            <a:r>
              <a:rPr lang="uk-UA" sz="1050">
                <a:solidFill>
                  <a:srgbClr val="2B2422"/>
                </a:solidFill>
                <a:latin typeface="Montserrat Medium"/>
                <a:ea typeface="Montserrat Medium"/>
                <a:cs typeface="Montserrat Medium"/>
                <a:sym typeface="Montserrat Medium"/>
              </a:rPr>
              <a:t>визначити рівень у робочій програмі на 2026/2027 н. р.; критерії — єдині; у разі ознак порушення — спрощена процедура п. 7.3.1.</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95000"/>
              </a:lnSpc>
              <a:spcBef>
                <a:spcPts val="0"/>
              </a:spcBef>
              <a:spcAft>
                <a:spcPts val="0"/>
              </a:spcAft>
              <a:buClr>
                <a:srgbClr val="B80000"/>
              </a:buClr>
              <a:buFont typeface="Arial"/>
              <a:buChar char="•"/>
            </a:pPr>
            <a:r>
              <a:rPr lang="uk-UA" sz="1050">
                <a:solidFill>
                  <a:srgbClr val="2B2422"/>
                </a:solidFill>
                <a:latin typeface="Montserrat SemiBold"/>
                <a:ea typeface="Montserrat SemiBold"/>
                <a:cs typeface="Montserrat SemiBold"/>
                <a:sym typeface="Montserrat SemiBold"/>
              </a:rPr>
              <a:t>Науковий керівник: </a:t>
            </a:r>
            <a:r>
              <a:rPr lang="uk-UA" sz="1050">
                <a:solidFill>
                  <a:srgbClr val="2B2422"/>
                </a:solidFill>
                <a:latin typeface="Montserrat Medium"/>
                <a:ea typeface="Montserrat Medium"/>
                <a:cs typeface="Montserrat Medium"/>
                <a:sym typeface="Montserrat Medium"/>
              </a:rPr>
              <a:t>узгодити рівень для кваліфікаційної роботи (п. 3.3) і форму декларації.</a:t>
            </a:r>
            <a:endParaRPr lang="uk-UA" sz="1400">
              <a:solidFill>
                <a:srgbClr val="5A524D"/>
              </a:solidFill>
              <a:latin typeface="Montserrat Medium"/>
              <a:ea typeface="Montserrat Medium"/>
              <a:cs typeface="Montserrat Medium"/>
              <a:sym typeface="Montserrat Medium"/>
            </a:endParaRPr>
          </a:p>
        </p:txBody>
      </p:sp>
      <p:sp>
        <p:nvSpPr>
          <p:cNvPr id="879" name="TextBox 878"/>
          <p:cNvSpPr txBox="1"/>
          <p:nvPr/>
        </p:nvSpPr>
        <p:spPr>
          <a:xfrm>
            <a:off x="548640" y="5230368"/>
            <a:ext cx="11091672" cy="457200"/>
          </a:xfrm>
          <a:prstGeom prst="rect">
            <a:avLst/>
          </a:prstGeom>
          <a:noFill/>
          <a:ln>
            <a:noFill/>
          </a:ln>
        </p:spPr>
        <p:txBody>
          <a:bodyPr spcFirstLastPara="1" wrap="square" lIns="45720" tIns="45720" rIns="45720" bIns="45720" anchor="t" anchorCtr="0">
            <a:noAutofit/>
          </a:bodyPr>
          <a:lstStyle/>
          <a:p>
            <a:pPr marL="0" lvl="0" indent="0" algn="l" rtl="0">
              <a:lnSpc>
                <a:spcPct val="96000"/>
              </a:lnSpc>
              <a:spcBef>
                <a:spcPts val="0"/>
              </a:spcBef>
              <a:spcAft>
                <a:spcPts val="400"/>
              </a:spcAft>
              <a:buNone/>
            </a:pPr>
            <a:r>
              <a:rPr lang="uk-UA" sz="1100">
                <a:solidFill>
                  <a:srgbClr val="A86F1C"/>
                </a:solidFill>
                <a:latin typeface="Montserrat ExtraBold"/>
                <a:ea typeface="Montserrat ExtraBold"/>
                <a:cs typeface="Montserrat ExtraBold"/>
                <a:sym typeface="Montserrat ExtraBold"/>
              </a:rPr>
              <a:t>Куди звертатися: </a:t>
            </a:r>
            <a:r>
              <a:rPr lang="uk-UA" sz="1100">
                <a:solidFill>
                  <a:srgbClr val="2B2422"/>
                </a:solidFill>
                <a:latin typeface="Montserrat Medium"/>
                <a:ea typeface="Montserrat Medium"/>
                <a:cs typeface="Montserrat Medium"/>
                <a:sym typeface="Montserrat Medium"/>
              </a:rPr>
              <a:t>за сумнівів щодо рівня чи декларації — до викладача або наукового керівника; щодо процедур доброчесності — до уповноваженої особи факультету/інституту; щодо робочих програм — до навчально-методичного відділу (п. 9.6).</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
        <p:cNvGrpSpPr/>
        <p:nvPr/>
      </p:nvGrpSpPr>
      <p:grpSpPr>
        <a:xfrm>
          <a:off x="0" y="0"/>
          <a:ext cx="0" cy="0"/>
          <a:chOff x="0" y="0"/>
          <a:chExt cx="0" cy="0"/>
        </a:xfrm>
      </p:grpSpPr>
      <p:sp>
        <p:nvSpPr>
          <p:cNvPr id="880" name="Title"/>
          <p:cNvSpPr txBox="1"/>
          <p:nvPr/>
        </p:nvSpPr>
        <p:spPr>
          <a:xfrm>
            <a:off x="548640" y="868680"/>
            <a:ext cx="11064240" cy="1143000"/>
          </a:xfrm>
          <a:prstGeom prst="rect">
            <a:avLst/>
          </a:prstGeom>
          <a:noFill/>
          <a:ln>
            <a:noFill/>
          </a:ln>
        </p:spPr>
        <p:txBody>
          <a:bodyPr spcFirstLastPara="1" wrap="square" lIns="45720" tIns="45720" rIns="45720" bIns="45720" anchor="t" anchorCtr="0">
            <a:noAutofit/>
          </a:bodyPr>
          <a:lstStyle/>
          <a:p>
            <a:pPr marL="0" lvl="0" indent="0" algn="l" rtl="0">
              <a:lnSpc>
                <a:spcPct val="90000"/>
              </a:lnSpc>
              <a:spcBef>
                <a:spcPts val="0"/>
              </a:spcBef>
              <a:spcAft>
                <a:spcPts val="0"/>
              </a:spcAft>
              <a:buNone/>
            </a:pPr>
            <a:r>
              <a:rPr lang="uk-UA" sz="2400">
                <a:solidFill>
                  <a:srgbClr val="B80000"/>
                </a:solidFill>
                <a:latin typeface="Montserrat Black"/>
                <a:ea typeface="Montserrat Black"/>
                <a:cs typeface="Montserrat Black"/>
                <a:sym typeface="Montserrat Black"/>
              </a:rPr>
              <a:t>Нормативні джерела та рекомендації</a:t>
            </a:r>
            <a:br>
              <a:rPr lang="uk-UA" sz="1600">
                <a:solidFill>
                  <a:srgbClr val="2B2422"/>
                </a:solidFill>
                <a:latin typeface="Montserrat Black"/>
                <a:ea typeface="Montserrat Black"/>
                <a:cs typeface="Montserrat Black"/>
                <a:sym typeface="Montserrat Black"/>
              </a:rPr>
            </a:br>
            <a:r>
              <a:rPr lang="uk-UA" sz="1600">
                <a:solidFill>
                  <a:srgbClr val="2B2422"/>
                </a:solidFill>
                <a:latin typeface="Montserrat Black"/>
                <a:ea typeface="Montserrat Black"/>
                <a:cs typeface="Montserrat Black"/>
                <a:sym typeface="Montserrat Black"/>
              </a:rPr>
              <a:t>чинні редакції станом на 21 жовтня 2026 року</a:t>
            </a:r>
            <a:endParaRPr lang="uk-UA" sz="1400">
              <a:solidFill>
                <a:srgbClr val="5A524D"/>
              </a:solidFill>
              <a:latin typeface="Montserrat Medium"/>
              <a:ea typeface="Montserrat Medium"/>
              <a:cs typeface="Montserrat Medium"/>
              <a:sym typeface="Montserrat Medium"/>
            </a:endParaRPr>
          </a:p>
        </p:txBody>
      </p:sp>
      <p:sp>
        <p:nvSpPr>
          <p:cNvPr id="882" name="TextBox 881"/>
          <p:cNvSpPr txBox="1"/>
          <p:nvPr/>
        </p:nvSpPr>
        <p:spPr>
          <a:xfrm>
            <a:off x="548640" y="1920240"/>
            <a:ext cx="5669280" cy="274320"/>
          </a:xfrm>
          <a:prstGeom prst="rect">
            <a:avLst/>
          </a:prstGeom>
          <a:noFill/>
          <a:ln>
            <a:noFill/>
          </a:ln>
        </p:spPr>
        <p:txBody>
          <a:bodyPr spcFirstLastPara="1" wrap="square" lIns="45720" tIns="45720" rIns="45720" bIns="45720" anchor="t" anchorCtr="0">
            <a:noAutofit/>
          </a:bodyPr>
          <a:lstStyle/>
          <a:p>
            <a:pPr marL="0" lvl="0" indent="0" algn="l" rtl="0">
              <a:lnSpc>
                <a:spcPct val="100000"/>
              </a:lnSpc>
              <a:spcBef>
                <a:spcPts val="0"/>
              </a:spcBef>
              <a:spcAft>
                <a:spcPts val="0"/>
              </a:spcAft>
              <a:buNone/>
            </a:pPr>
            <a:r>
              <a:rPr lang="uk-UA" sz="1100">
                <a:solidFill>
                  <a:srgbClr val="A86F1C"/>
                </a:solidFill>
                <a:latin typeface="Montserrat SemiBold"/>
                <a:ea typeface="Montserrat SemiBold"/>
                <a:cs typeface="Montserrat SemiBold"/>
                <a:sym typeface="Montserrat SemiBold"/>
              </a:rPr>
              <a:t>УКРАЇНА ТА КНУ</a:t>
            </a:r>
            <a:endParaRPr lang="uk-UA" sz="1400">
              <a:solidFill>
                <a:srgbClr val="5A524D"/>
              </a:solidFill>
              <a:latin typeface="Montserrat Medium"/>
              <a:ea typeface="Montserrat Medium"/>
              <a:cs typeface="Montserrat Medium"/>
              <a:sym typeface="Montserrat Medium"/>
            </a:endParaRPr>
          </a:p>
        </p:txBody>
      </p:sp>
      <p:sp>
        <p:nvSpPr>
          <p:cNvPr id="884" name="TextBox 883"/>
          <p:cNvSpPr txBox="1"/>
          <p:nvPr/>
        </p:nvSpPr>
        <p:spPr>
          <a:xfrm>
            <a:off x="548640" y="2194560"/>
            <a:ext cx="5669280" cy="3931920"/>
          </a:xfrm>
          <a:prstGeom prst="rect">
            <a:avLst/>
          </a:prstGeom>
          <a:noFill/>
          <a:ln>
            <a:noFill/>
          </a:ln>
        </p:spPr>
        <p:txBody>
          <a:bodyPr spcFirstLastPara="1" wrap="square" lIns="45720" tIns="45720" rIns="45720" bIns="45720" anchor="t" anchorCtr="0">
            <a:noAutofit/>
          </a:bodyPr>
          <a:lstStyle/>
          <a:p>
            <a:pPr marL="201168" lvl="0" indent="-201168" algn="l" rtl="0">
              <a:lnSpc>
                <a:spcPct val="94000"/>
              </a:lnSpc>
              <a:spcBef>
                <a:spcPts val="0"/>
              </a:spcBef>
              <a:spcAft>
                <a:spcPts val="300"/>
              </a:spcAft>
              <a:buClr>
                <a:srgbClr val="B80000"/>
              </a:buClr>
              <a:buFont typeface="Arial"/>
              <a:buChar char="•"/>
            </a:pPr>
            <a:r>
              <a:rPr lang="uk-UA" sz="1000">
                <a:solidFill>
                  <a:srgbClr val="2B2422"/>
                </a:solidFill>
                <a:latin typeface="Montserrat SemiBold"/>
                <a:ea typeface="Montserrat SemiBold"/>
                <a:cs typeface="Montserrat SemiBold"/>
                <a:sym typeface="Montserrat SemiBold"/>
              </a:rPr>
              <a:t>Закон України «Про академічну доброчесність» </a:t>
            </a:r>
            <a:r>
              <a:rPr lang="uk-UA" sz="1000">
                <a:solidFill>
                  <a:srgbClr val="5A524D"/>
                </a:solidFill>
                <a:latin typeface="Montserrat Medium"/>
                <a:ea typeface="Montserrat Medium"/>
                <a:cs typeface="Montserrat Medium"/>
                <a:sym typeface="Montserrat Medium"/>
              </a:rPr>
              <a:t>від 18.12.2025 № 4742-IX (чинний з 01.02.2026, введений у дію 31.07.2026) — zakon.rada.gov.ua/laws/show/4742-20</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94000"/>
              </a:lnSpc>
              <a:spcBef>
                <a:spcPts val="0"/>
              </a:spcBef>
              <a:spcAft>
                <a:spcPts val="300"/>
              </a:spcAft>
              <a:buClr>
                <a:srgbClr val="B80000"/>
              </a:buClr>
              <a:buFont typeface="Arial"/>
              <a:buChar char="•"/>
            </a:pPr>
            <a:r>
              <a:rPr lang="uk-UA" sz="1000">
                <a:solidFill>
                  <a:srgbClr val="2B2422"/>
                </a:solidFill>
                <a:latin typeface="Montserrat SemiBold"/>
                <a:ea typeface="Montserrat SemiBold"/>
                <a:cs typeface="Montserrat SemiBold"/>
                <a:sym typeface="Montserrat SemiBold"/>
              </a:rPr>
              <a:t>Закон України «Про освіту» </a:t>
            </a:r>
            <a:r>
              <a:rPr lang="uk-UA" sz="1000">
                <a:solidFill>
                  <a:srgbClr val="5A524D"/>
                </a:solidFill>
                <a:latin typeface="Montserrat Medium"/>
                <a:ea typeface="Montserrat Medium"/>
                <a:cs typeface="Montserrat Medium"/>
                <a:sym typeface="Montserrat Medium"/>
              </a:rPr>
              <a:t>від 05.09.2017 № 2145-VIII, ст. 42 (у редакції з 31.07.2026)</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94000"/>
              </a:lnSpc>
              <a:spcBef>
                <a:spcPts val="0"/>
              </a:spcBef>
              <a:spcAft>
                <a:spcPts val="300"/>
              </a:spcAft>
              <a:buClr>
                <a:srgbClr val="B80000"/>
              </a:buClr>
              <a:buFont typeface="Arial"/>
              <a:buChar char="•"/>
            </a:pPr>
            <a:r>
              <a:rPr lang="uk-UA" sz="1000">
                <a:solidFill>
                  <a:srgbClr val="2B2422"/>
                </a:solidFill>
                <a:latin typeface="Montserrat SemiBold"/>
                <a:ea typeface="Montserrat SemiBold"/>
                <a:cs typeface="Montserrat SemiBold"/>
                <a:sym typeface="Montserrat SemiBold"/>
              </a:rPr>
              <a:t>Закон України «Про вищу освіту» </a:t>
            </a:r>
            <a:r>
              <a:rPr lang="uk-UA" sz="1000">
                <a:solidFill>
                  <a:srgbClr val="5A524D"/>
                </a:solidFill>
                <a:latin typeface="Montserrat Medium"/>
                <a:ea typeface="Montserrat Medium"/>
                <a:cs typeface="Montserrat Medium"/>
                <a:sym typeface="Montserrat Medium"/>
              </a:rPr>
              <a:t>від 01.07.2014 № 1556-VII (зі змінами, внесеними Законом № 4742-IX з 31.07.2026)</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94000"/>
              </a:lnSpc>
              <a:spcBef>
                <a:spcPts val="0"/>
              </a:spcBef>
              <a:spcAft>
                <a:spcPts val="300"/>
              </a:spcAft>
              <a:buClr>
                <a:srgbClr val="B80000"/>
              </a:buClr>
              <a:buFont typeface="Arial"/>
              <a:buChar char="•"/>
            </a:pPr>
            <a:r>
              <a:rPr lang="uk-UA" sz="1000">
                <a:solidFill>
                  <a:srgbClr val="2B2422"/>
                </a:solidFill>
                <a:latin typeface="Montserrat SemiBold"/>
                <a:ea typeface="Montserrat SemiBold"/>
                <a:cs typeface="Montserrat SemiBold"/>
                <a:sym typeface="Montserrat SemiBold"/>
              </a:rPr>
              <a:t>Закон України «Про авторське право і суміжні права» </a:t>
            </a:r>
            <a:r>
              <a:rPr lang="uk-UA" sz="1000">
                <a:solidFill>
                  <a:srgbClr val="5A524D"/>
                </a:solidFill>
                <a:latin typeface="Montserrat Medium"/>
                <a:ea typeface="Montserrat Medium"/>
                <a:cs typeface="Montserrat Medium"/>
                <a:sym typeface="Montserrat Medium"/>
              </a:rPr>
              <a:t>від 01.12.2022 № 2811-IX, ст. 1, 33 (право sui generis на неоригінальні об’єкти, згенеровані комп’ютерною програмою)</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94000"/>
              </a:lnSpc>
              <a:spcBef>
                <a:spcPts val="0"/>
              </a:spcBef>
              <a:spcAft>
                <a:spcPts val="300"/>
              </a:spcAft>
              <a:buClr>
                <a:srgbClr val="B80000"/>
              </a:buClr>
              <a:buFont typeface="Arial"/>
              <a:buChar char="•"/>
            </a:pPr>
            <a:r>
              <a:rPr lang="uk-UA" sz="1000">
                <a:solidFill>
                  <a:srgbClr val="2B2422"/>
                </a:solidFill>
                <a:latin typeface="Montserrat SemiBold"/>
                <a:ea typeface="Montserrat SemiBold"/>
                <a:cs typeface="Montserrat SemiBold"/>
                <a:sym typeface="Montserrat SemiBold"/>
              </a:rPr>
              <a:t>Положення про використання штучного інтелекту при реалізації освітніх програм у КНУ імені Тараса Шевченка </a:t>
            </a:r>
            <a:r>
              <a:rPr lang="uk-UA" sz="1000">
                <a:solidFill>
                  <a:srgbClr val="5A524D"/>
                </a:solidFill>
                <a:latin typeface="Montserrat Medium"/>
                <a:ea typeface="Montserrat Medium"/>
                <a:cs typeface="Montserrat Medium"/>
                <a:sym typeface="Montserrat Medium"/>
              </a:rPr>
              <a:t>(Вчена рада 02.03.2026, протокол № 8; наказ ректора № 154-32 від 05.03.2026)</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94000"/>
              </a:lnSpc>
              <a:spcBef>
                <a:spcPts val="0"/>
              </a:spcBef>
              <a:spcAft>
                <a:spcPts val="300"/>
              </a:spcAft>
              <a:buClr>
                <a:srgbClr val="B80000"/>
              </a:buClr>
              <a:buFont typeface="Arial"/>
              <a:buChar char="•"/>
            </a:pPr>
            <a:r>
              <a:rPr lang="uk-UA" sz="1000">
                <a:solidFill>
                  <a:srgbClr val="2B2422"/>
                </a:solidFill>
                <a:latin typeface="Montserrat SemiBold"/>
                <a:ea typeface="Montserrat SemiBold"/>
                <a:cs typeface="Montserrat SemiBold"/>
                <a:sym typeface="Montserrat SemiBold"/>
              </a:rPr>
              <a:t>Хартія академічної доброчесності КНУ; Положення про систему забезпечення академічної доброчесності КНУ; Положення про уповноважені органи та уповноважених осіб </a:t>
            </a:r>
            <a:r>
              <a:rPr lang="uk-UA" sz="1000">
                <a:solidFill>
                  <a:srgbClr val="5A524D"/>
                </a:solidFill>
                <a:latin typeface="Montserrat Medium"/>
                <a:ea typeface="Montserrat Medium"/>
                <a:cs typeface="Montserrat Medium"/>
                <a:sym typeface="Montserrat Medium"/>
              </a:rPr>
              <a:t>(Вчена рада 29.06.2026, наказ № 775-32, чинні з 31.07.2026) — knu.ua/ua/official/academic-integrity</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94000"/>
              </a:lnSpc>
              <a:spcBef>
                <a:spcPts val="0"/>
              </a:spcBef>
              <a:spcAft>
                <a:spcPts val="300"/>
              </a:spcAft>
              <a:buClr>
                <a:srgbClr val="B80000"/>
              </a:buClr>
              <a:buFont typeface="Arial"/>
              <a:buChar char="•"/>
            </a:pPr>
            <a:r>
              <a:rPr lang="uk-UA" sz="1000">
                <a:solidFill>
                  <a:srgbClr val="2B2422"/>
                </a:solidFill>
                <a:latin typeface="Montserrat SemiBold"/>
                <a:ea typeface="Montserrat SemiBold"/>
                <a:cs typeface="Montserrat SemiBold"/>
                <a:sym typeface="Montserrat SemiBold"/>
              </a:rPr>
              <a:t>Етичний кодекс університетської спільноти КНУ </a:t>
            </a:r>
            <a:r>
              <a:rPr lang="uk-UA" sz="1000">
                <a:solidFill>
                  <a:srgbClr val="5A524D"/>
                </a:solidFill>
                <a:latin typeface="Montserrat Medium"/>
                <a:ea typeface="Montserrat Medium"/>
                <a:cs typeface="Montserrat Medium"/>
                <a:sym typeface="Montserrat Medium"/>
              </a:rPr>
              <a:t>(чинний з 01.01.2025); Положення про організацію освітнього процесу (зі змінами від 07.09.2026); Закон України «Про захист персональних даних» № 2297-VI</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94000"/>
              </a:lnSpc>
              <a:spcBef>
                <a:spcPts val="0"/>
              </a:spcBef>
              <a:spcAft>
                <a:spcPts val="300"/>
              </a:spcAft>
              <a:buClr>
                <a:srgbClr val="B80000"/>
              </a:buClr>
              <a:buFont typeface="Arial"/>
              <a:buChar char="•"/>
            </a:pPr>
            <a:r>
              <a:rPr lang="uk-UA" sz="1000">
                <a:solidFill>
                  <a:srgbClr val="2B2422"/>
                </a:solidFill>
                <a:latin typeface="Montserrat SemiBold"/>
                <a:ea typeface="Montserrat SemiBold"/>
                <a:cs typeface="Montserrat SemiBold"/>
                <a:sym typeface="Montserrat SemiBold"/>
              </a:rPr>
              <a:t>МОН України, Мінцифри. </a:t>
            </a:r>
            <a:r>
              <a:rPr lang="uk-UA" sz="1000">
                <a:solidFill>
                  <a:srgbClr val="5A524D"/>
                </a:solidFill>
                <a:latin typeface="Montserrat Medium"/>
                <a:ea typeface="Montserrat Medium"/>
                <a:cs typeface="Montserrat Medium"/>
                <a:sym typeface="Montserrat Medium"/>
              </a:rPr>
              <a:t>Рекомендації щодо відповідального впровадження та використання технологій ШІ в закладах вищої освіти (2025) — mon.gov.ua</a:t>
            </a:r>
            <a:endParaRPr lang="uk-UA" sz="1400">
              <a:solidFill>
                <a:srgbClr val="5A524D"/>
              </a:solidFill>
              <a:latin typeface="Montserrat Medium"/>
              <a:ea typeface="Montserrat Medium"/>
              <a:cs typeface="Montserrat Medium"/>
              <a:sym typeface="Montserrat Medium"/>
            </a:endParaRPr>
          </a:p>
        </p:txBody>
      </p:sp>
      <p:sp>
        <p:nvSpPr>
          <p:cNvPr id="886" name="TextBox 885"/>
          <p:cNvSpPr txBox="1"/>
          <p:nvPr/>
        </p:nvSpPr>
        <p:spPr>
          <a:xfrm>
            <a:off x="6400800" y="1920240"/>
            <a:ext cx="5239512" cy="274320"/>
          </a:xfrm>
          <a:prstGeom prst="rect">
            <a:avLst/>
          </a:prstGeom>
          <a:noFill/>
          <a:ln>
            <a:noFill/>
          </a:ln>
        </p:spPr>
        <p:txBody>
          <a:bodyPr spcFirstLastPara="1" wrap="square" lIns="45720" tIns="45720" rIns="45720" bIns="45720" anchor="t" anchorCtr="0">
            <a:noAutofit/>
          </a:bodyPr>
          <a:lstStyle/>
          <a:p>
            <a:pPr marL="0" lvl="0" indent="0" algn="l" rtl="0">
              <a:lnSpc>
                <a:spcPct val="100000"/>
              </a:lnSpc>
              <a:spcBef>
                <a:spcPts val="0"/>
              </a:spcBef>
              <a:spcAft>
                <a:spcPts val="0"/>
              </a:spcAft>
              <a:buNone/>
            </a:pPr>
            <a:r>
              <a:rPr lang="uk-UA" sz="1100">
                <a:solidFill>
                  <a:srgbClr val="A86F1C"/>
                </a:solidFill>
                <a:latin typeface="Montserrat SemiBold"/>
                <a:ea typeface="Montserrat SemiBold"/>
                <a:cs typeface="Montserrat SemiBold"/>
                <a:sym typeface="Montserrat SemiBold"/>
              </a:rPr>
              <a:t>МІЖНАРОДНІ РЕКОМЕНДАЦІЇ</a:t>
            </a:r>
            <a:endParaRPr lang="uk-UA" sz="1400">
              <a:solidFill>
                <a:srgbClr val="5A524D"/>
              </a:solidFill>
              <a:latin typeface="Montserrat Medium"/>
              <a:ea typeface="Montserrat Medium"/>
              <a:cs typeface="Montserrat Medium"/>
              <a:sym typeface="Montserrat Medium"/>
            </a:endParaRPr>
          </a:p>
        </p:txBody>
      </p:sp>
      <p:sp>
        <p:nvSpPr>
          <p:cNvPr id="888" name="TextBox 887"/>
          <p:cNvSpPr txBox="1"/>
          <p:nvPr/>
        </p:nvSpPr>
        <p:spPr>
          <a:xfrm>
            <a:off x="6400800" y="2194560"/>
            <a:ext cx="5239512" cy="3931920"/>
          </a:xfrm>
          <a:prstGeom prst="rect">
            <a:avLst/>
          </a:prstGeom>
          <a:noFill/>
          <a:ln>
            <a:noFill/>
          </a:ln>
        </p:spPr>
        <p:txBody>
          <a:bodyPr spcFirstLastPara="1" wrap="square" lIns="45720" tIns="45720" rIns="45720" bIns="45720" anchor="t" anchorCtr="0">
            <a:noAutofit/>
          </a:bodyPr>
          <a:lstStyle/>
          <a:p>
            <a:pPr marL="201168" lvl="0" indent="-201168" algn="l" rtl="0">
              <a:lnSpc>
                <a:spcPct val="94000"/>
              </a:lnSpc>
              <a:spcBef>
                <a:spcPts val="0"/>
              </a:spcBef>
              <a:spcAft>
                <a:spcPts val="300"/>
              </a:spcAft>
              <a:buClr>
                <a:srgbClr val="B80000"/>
              </a:buClr>
              <a:buFont typeface="Arial"/>
              <a:buChar char="•"/>
            </a:pPr>
            <a:r>
              <a:rPr lang="uk-UA" sz="1000">
                <a:solidFill>
                  <a:srgbClr val="2B2422"/>
                </a:solidFill>
                <a:latin typeface="Montserrat SemiBold"/>
                <a:ea typeface="Montserrat SemiBold"/>
                <a:cs typeface="Montserrat SemiBold"/>
                <a:sym typeface="Montserrat SemiBold"/>
              </a:rPr>
              <a:t>UNESCO. </a:t>
            </a:r>
            <a:r>
              <a:rPr lang="uk-UA" sz="1000">
                <a:solidFill>
                  <a:srgbClr val="5A524D"/>
                </a:solidFill>
                <a:latin typeface="Montserrat Medium"/>
                <a:ea typeface="Montserrat Medium"/>
                <a:cs typeface="Montserrat Medium"/>
                <a:sym typeface="Montserrat Medium"/>
              </a:rPr>
              <a:t>Recommendation on the Ethics of Artificial Intelligence (2021); Guidance for generative AI in education and research (2023); AI competency frameworks for students and for teachers (2024)</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94000"/>
              </a:lnSpc>
              <a:spcBef>
                <a:spcPts val="0"/>
              </a:spcBef>
              <a:spcAft>
                <a:spcPts val="300"/>
              </a:spcAft>
              <a:buClr>
                <a:srgbClr val="B80000"/>
              </a:buClr>
              <a:buFont typeface="Arial"/>
              <a:buChar char="•"/>
            </a:pPr>
            <a:r>
              <a:rPr lang="uk-UA" sz="1000">
                <a:solidFill>
                  <a:srgbClr val="2B2422"/>
                </a:solidFill>
                <a:latin typeface="Montserrat SemiBold"/>
                <a:ea typeface="Montserrat SemiBold"/>
                <a:cs typeface="Montserrat SemiBold"/>
                <a:sym typeface="Montserrat SemiBold"/>
              </a:rPr>
              <a:t>OECD. </a:t>
            </a:r>
            <a:r>
              <a:rPr lang="uk-UA" sz="1000">
                <a:solidFill>
                  <a:srgbClr val="5A524D"/>
                </a:solidFill>
                <a:latin typeface="Montserrat Medium"/>
                <a:ea typeface="Montserrat Medium"/>
                <a:cs typeface="Montserrat Medium"/>
                <a:sym typeface="Montserrat Medium"/>
              </a:rPr>
              <a:t>Recommendation of the Council on Artificial Intelligence — OECD AI Principles (2019, оновлено 2024); Digital Education Outlook 2023 — Opportunities, guidelines and guardrails for AI in education; Digital Education Outlook 2026</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94000"/>
              </a:lnSpc>
              <a:spcBef>
                <a:spcPts val="0"/>
              </a:spcBef>
              <a:spcAft>
                <a:spcPts val="300"/>
              </a:spcAft>
              <a:buClr>
                <a:srgbClr val="B80000"/>
              </a:buClr>
              <a:buFont typeface="Arial"/>
              <a:buChar char="•"/>
            </a:pPr>
            <a:r>
              <a:rPr lang="uk-UA" sz="1000">
                <a:solidFill>
                  <a:srgbClr val="2B2422"/>
                </a:solidFill>
                <a:latin typeface="Montserrat SemiBold"/>
                <a:ea typeface="Montserrat SemiBold"/>
                <a:cs typeface="Montserrat SemiBold"/>
                <a:sym typeface="Montserrat SemiBold"/>
              </a:rPr>
              <a:t>WIPO. </a:t>
            </a:r>
            <a:r>
              <a:rPr lang="uk-UA" sz="1000">
                <a:solidFill>
                  <a:srgbClr val="5A524D"/>
                </a:solidFill>
                <a:latin typeface="Montserrat Medium"/>
                <a:ea typeface="Montserrat Medium"/>
                <a:cs typeface="Montserrat Medium"/>
                <a:sym typeface="Montserrat Medium"/>
              </a:rPr>
              <a:t>Generative AI: Navigating Intellectual Property (2024); WIPO Conversation on IP and Frontier Technologies</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94000"/>
              </a:lnSpc>
              <a:spcBef>
                <a:spcPts val="0"/>
              </a:spcBef>
              <a:spcAft>
                <a:spcPts val="300"/>
              </a:spcAft>
              <a:buClr>
                <a:srgbClr val="B80000"/>
              </a:buClr>
              <a:buFont typeface="Arial"/>
              <a:buChar char="•"/>
            </a:pPr>
            <a:r>
              <a:rPr lang="uk-UA" sz="1000">
                <a:solidFill>
                  <a:srgbClr val="2B2422"/>
                </a:solidFill>
                <a:latin typeface="Montserrat SemiBold"/>
                <a:ea typeface="Montserrat SemiBold"/>
                <a:cs typeface="Montserrat SemiBold"/>
                <a:sym typeface="Montserrat SemiBold"/>
              </a:rPr>
              <a:t>Council of Europe. </a:t>
            </a:r>
            <a:r>
              <a:rPr lang="uk-UA" sz="1000">
                <a:solidFill>
                  <a:srgbClr val="5A524D"/>
                </a:solidFill>
                <a:latin typeface="Montserrat Medium"/>
                <a:ea typeface="Montserrat Medium"/>
                <a:cs typeface="Montserrat Medium"/>
                <a:sym typeface="Montserrat Medium"/>
              </a:rPr>
              <a:t>Framework Convention on AI, Human Rights, Democracy and the Rule of Law (CETS No. 225, 2024); Конвенція № 108</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94000"/>
              </a:lnSpc>
              <a:spcBef>
                <a:spcPts val="0"/>
              </a:spcBef>
              <a:spcAft>
                <a:spcPts val="300"/>
              </a:spcAft>
              <a:buClr>
                <a:srgbClr val="B80000"/>
              </a:buClr>
              <a:buFont typeface="Arial"/>
              <a:buChar char="•"/>
            </a:pPr>
            <a:r>
              <a:rPr lang="uk-UA" sz="1000">
                <a:solidFill>
                  <a:srgbClr val="2B2422"/>
                </a:solidFill>
                <a:latin typeface="Montserrat SemiBold"/>
                <a:ea typeface="Montserrat SemiBold"/>
                <a:cs typeface="Montserrat SemiBold"/>
                <a:sym typeface="Montserrat SemiBold"/>
              </a:rPr>
              <a:t>European Commission (ERA Forum). </a:t>
            </a:r>
            <a:r>
              <a:rPr lang="uk-UA" sz="1000">
                <a:solidFill>
                  <a:srgbClr val="5A524D"/>
                </a:solidFill>
                <a:latin typeface="Montserrat Medium"/>
                <a:ea typeface="Montserrat Medium"/>
                <a:cs typeface="Montserrat Medium"/>
                <a:sym typeface="Montserrat Medium"/>
              </a:rPr>
              <a:t>Living guidelines on the responsible use of generative AI in research (2024; v3 — 2026)</a:t>
            </a:r>
            <a:endParaRPr lang="uk-UA" sz="1400">
              <a:solidFill>
                <a:srgbClr val="5A524D"/>
              </a:solidFill>
              <a:latin typeface="Montserrat Medium"/>
              <a:ea typeface="Montserrat Medium"/>
              <a:cs typeface="Montserrat Medium"/>
              <a:sym typeface="Montserrat Medium"/>
            </a:endParaRPr>
          </a:p>
          <a:p>
            <a:pPr marL="201168" lvl="0" indent="-201168" algn="l" rtl="0">
              <a:lnSpc>
                <a:spcPct val="94000"/>
              </a:lnSpc>
              <a:spcBef>
                <a:spcPts val="0"/>
              </a:spcBef>
              <a:spcAft>
                <a:spcPts val="300"/>
              </a:spcAft>
              <a:buClr>
                <a:srgbClr val="B80000"/>
              </a:buClr>
              <a:buFont typeface="Arial"/>
              <a:buChar char="•"/>
            </a:pPr>
            <a:r>
              <a:rPr lang="uk-UA" sz="1000">
                <a:solidFill>
                  <a:srgbClr val="2B2422"/>
                </a:solidFill>
                <a:latin typeface="Montserrat SemiBold"/>
                <a:ea typeface="Montserrat SemiBold"/>
                <a:cs typeface="Montserrat SemiBold"/>
                <a:sym typeface="Montserrat SemiBold"/>
              </a:rPr>
              <a:t>COPE. </a:t>
            </a:r>
            <a:r>
              <a:rPr lang="uk-UA" sz="1050">
                <a:solidFill>
                  <a:srgbClr val="5A524D"/>
                </a:solidFill>
                <a:latin typeface="Montserrat Medium"/>
                <a:ea typeface="Montserrat Medium"/>
                <a:cs typeface="Montserrat Medium"/>
                <a:sym typeface="Montserrat Medium"/>
              </a:rPr>
              <a:t>Authorship and AI tools (2023); </a:t>
            </a:r>
            <a:r>
              <a:rPr lang="uk-UA" sz="1000">
                <a:solidFill>
                  <a:srgbClr val="2B2422"/>
                </a:solidFill>
                <a:latin typeface="Montserrat SemiBold"/>
                <a:ea typeface="Montserrat SemiBold"/>
                <a:cs typeface="Montserrat SemiBold"/>
                <a:sym typeface="Montserrat SemiBold"/>
              </a:rPr>
              <a:t>ENAI. </a:t>
            </a:r>
            <a:r>
              <a:rPr lang="uk-UA" sz="1000">
                <a:solidFill>
                  <a:srgbClr val="5A524D"/>
                </a:solidFill>
                <a:latin typeface="Montserrat Medium"/>
                <a:ea typeface="Montserrat Medium"/>
                <a:cs typeface="Montserrat Medium"/>
                <a:sym typeface="Montserrat Medium"/>
              </a:rPr>
              <a:t>Recommendations on the ethical use of AI in education (2023)</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C80000"/>
        </a:solidFill>
        <a:effectLst/>
      </p:bgPr>
    </p:bg>
    <p:spTree>
      <p:nvGrpSpPr>
        <p:cNvPr id="1" name=""/>
        <p:cNvGrpSpPr/>
        <p:nvPr/>
      </p:nvGrpSpPr>
      <p:grpSpPr>
        <a:xfrm>
          <a:off x="0" y="0"/>
          <a:ext cx="0" cy="0"/>
          <a:chOff x="0" y="0"/>
          <a:chExt cx="0" cy="0"/>
        </a:xfrm>
      </p:grpSpPr>
      <p:pic>
        <p:nvPicPr>
          <p:cNvPr id="889" name="KNU logo"/>
          <p:cNvPicPr preferRelativeResize="0"/>
          <p:nvPr/>
        </p:nvPicPr>
        <p:blipFill>
          <a:blip r:embed="rId3"/>
          <a:stretch>
            <a:fillRect/>
          </a:stretch>
        </p:blipFill>
        <p:spPr>
          <a:xfrm>
            <a:off x="615186" y="4534267"/>
            <a:ext cx="1894098" cy="1894098"/>
          </a:xfrm>
          <a:prstGeom prst="rect">
            <a:avLst/>
          </a:prstGeom>
          <a:noFill/>
          <a:ln>
            <a:noFill/>
          </a:ln>
        </p:spPr>
      </p:pic>
      <p:sp>
        <p:nvSpPr>
          <p:cNvPr id="890" name="University"/>
          <p:cNvSpPr txBox="1"/>
          <p:nvPr/>
        </p:nvSpPr>
        <p:spPr>
          <a:xfrm>
            <a:off x="2687875" y="4534275"/>
            <a:ext cx="4206240" cy="1894200"/>
          </a:xfrm>
          <a:prstGeom prst="rect">
            <a:avLst/>
          </a:prstGeom>
          <a:noFill/>
          <a:ln>
            <a:noFill/>
          </a:ln>
        </p:spPr>
        <p:txBody>
          <a:bodyPr spcFirstLastPara="1" wrap="square" lIns="45720" tIns="45720" rIns="45720" bIns="45720" anchor="ctr" anchorCtr="0">
            <a:noAutofit/>
          </a:bodyPr>
          <a:lstStyle/>
          <a:p>
            <a:pPr marL="0" lvl="0" indent="0" algn="l" rtl="0">
              <a:lnSpc>
                <a:spcPct val="95000"/>
              </a:lnSpc>
              <a:spcBef>
                <a:spcPts val="0"/>
              </a:spcBef>
              <a:spcAft>
                <a:spcPts val="0"/>
              </a:spcAft>
              <a:buNone/>
            </a:pPr>
            <a:r>
              <a:rPr lang="uk-UA" sz="1600">
                <a:solidFill>
                  <a:srgbClr val="FFFFFF"/>
                </a:solidFill>
                <a:latin typeface="Montserrat Medium"/>
                <a:ea typeface="Montserrat Medium"/>
                <a:cs typeface="Montserrat Medium"/>
                <a:sym typeface="Montserrat Medium"/>
              </a:rPr>
              <a:t>Київський національний університет</a:t>
            </a:r>
            <a:endParaRPr lang="uk-UA" sz="1400">
              <a:solidFill>
                <a:srgbClr val="5A524D"/>
              </a:solidFill>
              <a:latin typeface="Montserrat Medium"/>
              <a:ea typeface="Montserrat Medium"/>
              <a:cs typeface="Montserrat Medium"/>
              <a:sym typeface="Montserrat Medium"/>
            </a:endParaRPr>
          </a:p>
          <a:p>
            <a:pPr marL="0" lvl="0" indent="0" algn="l" rtl="0">
              <a:lnSpc>
                <a:spcPct val="95000"/>
              </a:lnSpc>
              <a:spcBef>
                <a:spcPts val="0"/>
              </a:spcBef>
              <a:spcAft>
                <a:spcPts val="0"/>
              </a:spcAft>
              <a:buNone/>
            </a:pPr>
            <a:r>
              <a:rPr lang="uk-UA" sz="1600">
                <a:solidFill>
                  <a:srgbClr val="FFFFFF"/>
                </a:solidFill>
                <a:latin typeface="Montserrat Medium"/>
                <a:ea typeface="Montserrat Medium"/>
                <a:cs typeface="Montserrat Medium"/>
                <a:sym typeface="Montserrat Medium"/>
              </a:rPr>
              <a:t>імені Тараса Шевченка, 2026</a:t>
            </a:r>
            <a:endParaRPr lang="uk-UA" sz="1400">
              <a:solidFill>
                <a:srgbClr val="5A524D"/>
              </a:solidFill>
              <a:latin typeface="Montserrat Medium"/>
              <a:ea typeface="Montserrat Medium"/>
              <a:cs typeface="Montserrat Medium"/>
              <a:sym typeface="Montserrat Medium"/>
            </a:endParaRPr>
          </a:p>
        </p:txBody>
      </p:sp>
      <p:sp>
        <p:nvSpPr>
          <p:cNvPr id="891" name="Closing title"/>
          <p:cNvSpPr txBox="1"/>
          <p:nvPr/>
        </p:nvSpPr>
        <p:spPr>
          <a:xfrm>
            <a:off x="548640" y="1188720"/>
            <a:ext cx="11091672" cy="2194560"/>
          </a:xfrm>
          <a:prstGeom prst="rect">
            <a:avLst/>
          </a:prstGeom>
          <a:noFill/>
          <a:ln>
            <a:noFill/>
          </a:ln>
        </p:spPr>
        <p:txBody>
          <a:bodyPr spcFirstLastPara="1" wrap="square" lIns="45720" tIns="45720" rIns="45720" bIns="45720" anchor="t" anchorCtr="0">
            <a:noAutofit/>
          </a:bodyPr>
          <a:lstStyle/>
          <a:p>
            <a:pPr marL="0" lvl="0" indent="0" algn="l" rtl="0">
              <a:lnSpc>
                <a:spcPct val="100000"/>
              </a:lnSpc>
              <a:spcBef>
                <a:spcPts val="0"/>
              </a:spcBef>
              <a:spcAft>
                <a:spcPts val="1000"/>
              </a:spcAft>
              <a:buNone/>
            </a:pPr>
            <a:r>
              <a:rPr lang="uk-UA" sz="4000">
                <a:solidFill>
                  <a:srgbClr val="FFFFFF"/>
                </a:solidFill>
                <a:latin typeface="Montserrat Black"/>
                <a:ea typeface="Montserrat Black"/>
                <a:cs typeface="Montserrat Black"/>
                <a:sym typeface="Montserrat Black"/>
              </a:rPr>
              <a:t>Дякую за увагу!</a:t>
            </a:r>
            <a:endParaRPr lang="uk-UA" sz="1400">
              <a:solidFill>
                <a:srgbClr val="5A524D"/>
              </a:solidFill>
              <a:latin typeface="Montserrat Medium"/>
              <a:ea typeface="Montserrat Medium"/>
              <a:cs typeface="Montserrat Medium"/>
              <a:sym typeface="Montserrat Medium"/>
            </a:endParaRPr>
          </a:p>
          <a:p>
            <a:pPr marL="0" lvl="0" indent="0" algn="l" rtl="0">
              <a:lnSpc>
                <a:spcPct val="100000"/>
              </a:lnSpc>
              <a:spcBef>
                <a:spcPts val="0"/>
              </a:spcBef>
              <a:spcAft>
                <a:spcPts val="0"/>
              </a:spcAft>
              <a:buNone/>
            </a:pPr>
            <a:r>
              <a:rPr lang="uk-UA" sz="2000">
                <a:solidFill>
                  <a:srgbClr val="FFFFFF"/>
                </a:solidFill>
                <a:latin typeface="Montserrat Light"/>
                <a:ea typeface="Montserrat Light"/>
                <a:cs typeface="Montserrat Light"/>
                <a:sym typeface="Montserrat Light"/>
              </a:rPr>
              <a:t>Академічна доброчесність і штучний інтелект</a:t>
            </a:r>
            <a:endParaRPr lang="uk-UA" sz="1400">
              <a:solidFill>
                <a:srgbClr val="5A524D"/>
              </a:solidFill>
              <a:latin typeface="Montserrat Medium"/>
              <a:ea typeface="Montserrat Medium"/>
              <a:cs typeface="Montserrat Medium"/>
              <a:sym typeface="Montserrat Medium"/>
            </a:endParaRPr>
          </a:p>
        </p:txBody>
      </p:sp>
      <p:sp>
        <p:nvSpPr>
          <p:cNvPr id="892" name="Speaker"/>
          <p:cNvSpPr txBox="1"/>
          <p:nvPr/>
        </p:nvSpPr>
        <p:spPr>
          <a:xfrm>
            <a:off x="5669280" y="4535424"/>
            <a:ext cx="5971032" cy="1892808"/>
          </a:xfrm>
          <a:prstGeom prst="rect">
            <a:avLst/>
          </a:prstGeom>
          <a:noFill/>
          <a:ln>
            <a:noFill/>
          </a:ln>
        </p:spPr>
        <p:txBody>
          <a:bodyPr spcFirstLastPara="1" wrap="square" lIns="45720" tIns="45720" rIns="45720" bIns="45720" anchor="b" anchorCtr="0">
            <a:noAutofit/>
          </a:bodyPr>
          <a:lstStyle/>
          <a:p>
            <a:pPr marL="0" lvl="0" indent="0" algn="r" rtl="0">
              <a:lnSpc>
                <a:spcPct val="95000"/>
              </a:lnSpc>
              <a:spcBef>
                <a:spcPts val="0"/>
              </a:spcBef>
              <a:spcAft>
                <a:spcPts val="400"/>
              </a:spcAft>
              <a:buNone/>
            </a:pPr>
            <a:r>
              <a:rPr lang="uk-UA" sz="1500" b="1">
                <a:solidFill>
                  <a:srgbClr val="FFFFFF"/>
                </a:solidFill>
                <a:latin typeface="Montserrat"/>
                <a:ea typeface="Montserrat"/>
                <a:cs typeface="Montserrat"/>
                <a:sym typeface="Montserrat"/>
              </a:rPr>
              <a:t>Олег ЗАЯРНИЙ</a:t>
            </a:r>
            <a:endParaRPr lang="uk-UA" sz="1400">
              <a:solidFill>
                <a:srgbClr val="5A524D"/>
              </a:solidFill>
              <a:latin typeface="Montserrat Medium"/>
              <a:ea typeface="Montserrat Medium"/>
              <a:cs typeface="Montserrat Medium"/>
              <a:sym typeface="Montserrat Medium"/>
            </a:endParaRPr>
          </a:p>
          <a:p>
            <a:pPr marL="0" lvl="0" indent="0" algn="r" rtl="0">
              <a:lnSpc>
                <a:spcPct val="95000"/>
              </a:lnSpc>
              <a:spcBef>
                <a:spcPts val="0"/>
              </a:spcBef>
              <a:spcAft>
                <a:spcPts val="0"/>
              </a:spcAft>
              <a:buNone/>
            </a:pPr>
            <a:r>
              <a:rPr lang="uk-UA" sz="1200">
                <a:solidFill>
                  <a:srgbClr val="FFFFFF"/>
                </a:solidFill>
                <a:latin typeface="Montserrat Light"/>
                <a:ea typeface="Montserrat Light"/>
                <a:cs typeface="Montserrat Light"/>
                <a:sym typeface="Montserrat Light"/>
              </a:rPr>
              <a:t>доктор юридичних наук, професор,</a:t>
            </a:r>
            <a:endParaRPr lang="uk-UA" sz="1400">
              <a:solidFill>
                <a:srgbClr val="5A524D"/>
              </a:solidFill>
              <a:latin typeface="Montserrat Medium"/>
              <a:ea typeface="Montserrat Medium"/>
              <a:cs typeface="Montserrat Medium"/>
              <a:sym typeface="Montserrat Medium"/>
            </a:endParaRPr>
          </a:p>
          <a:p>
            <a:pPr marL="0" lvl="0" indent="0" algn="r" rtl="0">
              <a:lnSpc>
                <a:spcPct val="95000"/>
              </a:lnSpc>
              <a:spcBef>
                <a:spcPts val="0"/>
              </a:spcBef>
              <a:spcAft>
                <a:spcPts val="0"/>
              </a:spcAft>
              <a:buNone/>
            </a:pPr>
            <a:r>
              <a:rPr lang="uk-UA" sz="1200">
                <a:solidFill>
                  <a:srgbClr val="FFFFFF"/>
                </a:solidFill>
                <a:latin typeface="Montserrat Light"/>
                <a:ea typeface="Montserrat Light"/>
                <a:cs typeface="Montserrat Light"/>
                <a:sym typeface="Montserrat Light"/>
              </a:rPr>
              <a:t>професор кафедри інтелектуальної власності та інформаційного права</a:t>
            </a:r>
            <a:endParaRPr lang="uk-UA" sz="1400">
              <a:solidFill>
                <a:srgbClr val="5A524D"/>
              </a:solidFill>
              <a:latin typeface="Montserrat Medium"/>
              <a:ea typeface="Montserrat Medium"/>
              <a:cs typeface="Montserrat Medium"/>
              <a:sym typeface="Montserrat Medium"/>
            </a:endParaRPr>
          </a:p>
          <a:p>
            <a:pPr marL="0" lvl="0" indent="0" algn="r" rtl="0">
              <a:lnSpc>
                <a:spcPct val="95000"/>
              </a:lnSpc>
              <a:spcBef>
                <a:spcPts val="0"/>
              </a:spcBef>
              <a:spcAft>
                <a:spcPts val="0"/>
              </a:spcAft>
              <a:buNone/>
            </a:pPr>
            <a:r>
              <a:rPr lang="uk-UA" sz="1200">
                <a:solidFill>
                  <a:srgbClr val="FFFFFF"/>
                </a:solidFill>
                <a:latin typeface="Montserrat Light"/>
                <a:ea typeface="Montserrat Light"/>
                <a:cs typeface="Montserrat Light"/>
                <a:sym typeface="Montserrat Light"/>
              </a:rPr>
              <a:t>Навчально-наукового інституту права КНУ імені Тараса Шевченка</a:t>
            </a:r>
            <a:endParaRPr lang="uk-UA" sz="1400">
              <a:solidFill>
                <a:srgbClr val="5A524D"/>
              </a:solidFill>
              <a:latin typeface="Montserrat Medium"/>
              <a:ea typeface="Montserrat Medium"/>
              <a:cs typeface="Montserrat Medium"/>
              <a:sym typeface="Montserrat Medium"/>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7126</Words>
  <Application>Microsoft Macintosh PowerPoint</Application>
  <PresentationFormat>Широкоэкранный</PresentationFormat>
  <Paragraphs>371</Paragraphs>
  <Slides>20</Slides>
  <Notes>20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20</vt:i4>
      </vt:variant>
    </vt:vector>
  </HeadingPairs>
  <TitlesOfParts>
    <vt:vector size="29" baseType="lpstr">
      <vt:lpstr>Arial</vt:lpstr>
      <vt:lpstr>Calibri</vt:lpstr>
      <vt:lpstr>Montserrat</vt:lpstr>
      <vt:lpstr>Montserrat Black</vt:lpstr>
      <vt:lpstr>Montserrat ExtraBold</vt:lpstr>
      <vt:lpstr>Montserrat Light</vt:lpstr>
      <vt:lpstr>Montserrat Medium</vt:lpstr>
      <vt:lpstr>Montserrat SemiBold</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Microsoft Office User</cp:lastModifiedBy>
  <cp:revision>1</cp:revision>
  <dcterms:modified xsi:type="dcterms:W3CDTF">2026-10-21T17:43:34Z</dcterms:modified>
</cp:coreProperties>
</file>